
<file path=[Content_Types].xml><?xml version="1.0" encoding="utf-8"?>
<Types xmlns="http://schemas.openxmlformats.org/package/2006/content-types">
  <Default Extension="png" ContentType="image/png"/>
  <Default Extension="jpg&amp;ehk=GmD0PoQ71d4lijhNCvMEiw&amp;r=0&amp;pid=OfficeInsert" ContentType="image/jpeg"/>
  <Default Extension="jpg&amp;ehk=AfeRl7NGXiZ4aic801BrTw&amp;r=0&amp;pid=OfficeInsert" ContentType="image/jpeg"/>
  <Default Extension="jpg&amp;ehk=ZTDr" ContentType="image/jpeg"/>
  <Default Extension="jpg&amp;ehk=hC2mc06PO542" ContentType="image/jpeg"/>
  <Default Extension="jpeg" ContentType="image/jpeg"/>
  <Default Extension="rels" ContentType="application/vnd.openxmlformats-package.relationships+xml"/>
  <Default Extension="xml" ContentType="application/xml"/>
  <Default Extension="jpg&amp;ehk=ZWbNOrGh5NEYtsYkbn3ArA&amp;r=0&amp;pid=OfficeInsert" ContentType="image/jpeg"/>
  <Default Extension="jpg&amp;ehk=DU8cemlGNLMxesqtSVe5Pw&amp;r=0&amp;pid=OfficeInsert" ContentType="image/jpe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8" r:id="rId2"/>
    <p:sldMasterId id="2147483691" r:id="rId3"/>
  </p:sldMasterIdLst>
  <p:notesMasterIdLst>
    <p:notesMasterId r:id="rId53"/>
  </p:notesMasterIdLst>
  <p:handoutMasterIdLst>
    <p:handoutMasterId r:id="rId54"/>
  </p:handoutMasterIdLst>
  <p:sldIdLst>
    <p:sldId id="389" r:id="rId4"/>
    <p:sldId id="390" r:id="rId5"/>
    <p:sldId id="391" r:id="rId6"/>
    <p:sldId id="392" r:id="rId7"/>
    <p:sldId id="454" r:id="rId8"/>
    <p:sldId id="394" r:id="rId9"/>
    <p:sldId id="395" r:id="rId10"/>
    <p:sldId id="396" r:id="rId11"/>
    <p:sldId id="404" r:id="rId12"/>
    <p:sldId id="405" r:id="rId13"/>
    <p:sldId id="406" r:id="rId14"/>
    <p:sldId id="462" r:id="rId15"/>
    <p:sldId id="407" r:id="rId16"/>
    <p:sldId id="559" r:id="rId17"/>
    <p:sldId id="402" r:id="rId18"/>
    <p:sldId id="398" r:id="rId19"/>
    <p:sldId id="399" r:id="rId20"/>
    <p:sldId id="403" r:id="rId21"/>
    <p:sldId id="430" r:id="rId22"/>
    <p:sldId id="431" r:id="rId23"/>
    <p:sldId id="432" r:id="rId24"/>
    <p:sldId id="433" r:id="rId25"/>
    <p:sldId id="434" r:id="rId26"/>
    <p:sldId id="436" r:id="rId27"/>
    <p:sldId id="451" r:id="rId28"/>
    <p:sldId id="412" r:id="rId29"/>
    <p:sldId id="413" r:id="rId30"/>
    <p:sldId id="428" r:id="rId31"/>
    <p:sldId id="414" r:id="rId32"/>
    <p:sldId id="415" r:id="rId33"/>
    <p:sldId id="416" r:id="rId34"/>
    <p:sldId id="418" r:id="rId35"/>
    <p:sldId id="560" r:id="rId36"/>
    <p:sldId id="429" r:id="rId37"/>
    <p:sldId id="424" r:id="rId38"/>
    <p:sldId id="426" r:id="rId39"/>
    <p:sldId id="452" r:id="rId40"/>
    <p:sldId id="437" r:id="rId41"/>
    <p:sldId id="438" r:id="rId42"/>
    <p:sldId id="441" r:id="rId43"/>
    <p:sldId id="442" r:id="rId44"/>
    <p:sldId id="445" r:id="rId45"/>
    <p:sldId id="446" r:id="rId46"/>
    <p:sldId id="449" r:id="rId47"/>
    <p:sldId id="450" r:id="rId48"/>
    <p:sldId id="456" r:id="rId49"/>
    <p:sldId id="457" r:id="rId50"/>
    <p:sldId id="458" r:id="rId51"/>
    <p:sldId id="459" r:id="rId52"/>
  </p:sldIdLst>
  <p:sldSz cx="9144000" cy="6858000" type="screen4x3"/>
  <p:notesSz cx="7102475" cy="9388475"/>
  <p:defaultTextStyle>
    <a:defPPr>
      <a:defRPr lang="en-US"/>
    </a:defPPr>
    <a:lvl1pPr marL="0" algn="l" defTabSz="914340" rtl="0" eaLnBrk="1" latinLnBrk="0" hangingPunct="1">
      <a:defRPr sz="1800" kern="1200">
        <a:solidFill>
          <a:schemeClr val="tx1"/>
        </a:solidFill>
        <a:latin typeface="+mn-lt"/>
        <a:ea typeface="+mn-ea"/>
        <a:cs typeface="+mn-cs"/>
      </a:defRPr>
    </a:lvl1pPr>
    <a:lvl2pPr marL="457170" algn="l" defTabSz="914340" rtl="0" eaLnBrk="1" latinLnBrk="0" hangingPunct="1">
      <a:defRPr sz="1800" kern="1200">
        <a:solidFill>
          <a:schemeClr val="tx1"/>
        </a:solidFill>
        <a:latin typeface="+mn-lt"/>
        <a:ea typeface="+mn-ea"/>
        <a:cs typeface="+mn-cs"/>
      </a:defRPr>
    </a:lvl2pPr>
    <a:lvl3pPr marL="914340" algn="l" defTabSz="914340" rtl="0" eaLnBrk="1" latinLnBrk="0" hangingPunct="1">
      <a:defRPr sz="1800" kern="1200">
        <a:solidFill>
          <a:schemeClr val="tx1"/>
        </a:solidFill>
        <a:latin typeface="+mn-lt"/>
        <a:ea typeface="+mn-ea"/>
        <a:cs typeface="+mn-cs"/>
      </a:defRPr>
    </a:lvl3pPr>
    <a:lvl4pPr marL="1371510" algn="l" defTabSz="914340" rtl="0" eaLnBrk="1" latinLnBrk="0" hangingPunct="1">
      <a:defRPr sz="1800" kern="1200">
        <a:solidFill>
          <a:schemeClr val="tx1"/>
        </a:solidFill>
        <a:latin typeface="+mn-lt"/>
        <a:ea typeface="+mn-ea"/>
        <a:cs typeface="+mn-cs"/>
      </a:defRPr>
    </a:lvl4pPr>
    <a:lvl5pPr marL="1828680" algn="l" defTabSz="914340" rtl="0" eaLnBrk="1" latinLnBrk="0" hangingPunct="1">
      <a:defRPr sz="1800" kern="1200">
        <a:solidFill>
          <a:schemeClr val="tx1"/>
        </a:solidFill>
        <a:latin typeface="+mn-lt"/>
        <a:ea typeface="+mn-ea"/>
        <a:cs typeface="+mn-cs"/>
      </a:defRPr>
    </a:lvl5pPr>
    <a:lvl6pPr marL="2285850" algn="l" defTabSz="914340" rtl="0" eaLnBrk="1" latinLnBrk="0" hangingPunct="1">
      <a:defRPr sz="1800" kern="1200">
        <a:solidFill>
          <a:schemeClr val="tx1"/>
        </a:solidFill>
        <a:latin typeface="+mn-lt"/>
        <a:ea typeface="+mn-ea"/>
        <a:cs typeface="+mn-cs"/>
      </a:defRPr>
    </a:lvl6pPr>
    <a:lvl7pPr marL="2743020" algn="l" defTabSz="914340" rtl="0" eaLnBrk="1" latinLnBrk="0" hangingPunct="1">
      <a:defRPr sz="1800" kern="1200">
        <a:solidFill>
          <a:schemeClr val="tx1"/>
        </a:solidFill>
        <a:latin typeface="+mn-lt"/>
        <a:ea typeface="+mn-ea"/>
        <a:cs typeface="+mn-cs"/>
      </a:defRPr>
    </a:lvl7pPr>
    <a:lvl8pPr marL="3200187" algn="l" defTabSz="914340" rtl="0" eaLnBrk="1" latinLnBrk="0" hangingPunct="1">
      <a:defRPr sz="1800" kern="1200">
        <a:solidFill>
          <a:schemeClr val="tx1"/>
        </a:solidFill>
        <a:latin typeface="+mn-lt"/>
        <a:ea typeface="+mn-ea"/>
        <a:cs typeface="+mn-cs"/>
      </a:defRPr>
    </a:lvl8pPr>
    <a:lvl9pPr marL="3657359" algn="l" defTabSz="91434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ber Parris" initials="AP"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79649" autoAdjust="0"/>
  </p:normalViewPr>
  <p:slideViewPr>
    <p:cSldViewPr>
      <p:cViewPr varScale="1">
        <p:scale>
          <a:sx n="58" d="100"/>
          <a:sy n="58" d="100"/>
        </p:scale>
        <p:origin x="1644" y="78"/>
      </p:cViewPr>
      <p:guideLst>
        <p:guide orient="horz" pos="2160"/>
        <p:guide pos="2880"/>
      </p:guideLst>
    </p:cSldViewPr>
  </p:slideViewPr>
  <p:outlineViewPr>
    <p:cViewPr>
      <p:scale>
        <a:sx n="33" d="100"/>
        <a:sy n="33" d="100"/>
      </p:scale>
      <p:origin x="0" y="-7938"/>
    </p:cViewPr>
  </p:outlineViewPr>
  <p:notesTextViewPr>
    <p:cViewPr>
      <p:scale>
        <a:sx n="1" d="1"/>
        <a:sy n="1" d="1"/>
      </p:scale>
      <p:origin x="0" y="0"/>
    </p:cViewPr>
  </p:notesTextViewPr>
  <p:sorterViewPr>
    <p:cViewPr>
      <p:scale>
        <a:sx n="100" d="100"/>
        <a:sy n="100" d="100"/>
      </p:scale>
      <p:origin x="0" y="-487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500F3A-338A-442F-84AE-DE5D6124BD54}"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A1DF3274-F523-4E3D-900B-9A1118D959F6}">
      <dgm:prSet phldrT="[Text]"/>
      <dgm:spPr/>
      <dgm:t>
        <a:bodyPr/>
        <a:lstStyle/>
        <a:p>
          <a:r>
            <a:rPr lang="en-US" b="1" dirty="0">
              <a:latin typeface="Blanch Caps"/>
            </a:rPr>
            <a:t>Stress triggers cortisol release</a:t>
          </a:r>
        </a:p>
      </dgm:t>
    </dgm:pt>
    <dgm:pt modelId="{24A2D898-61B7-4D51-A8ED-5168CDEA6527}" type="parTrans" cxnId="{3C62DE4D-79BD-4B0F-9192-07E7E10C9A5A}">
      <dgm:prSet/>
      <dgm:spPr/>
      <dgm:t>
        <a:bodyPr/>
        <a:lstStyle/>
        <a:p>
          <a:endParaRPr lang="en-US"/>
        </a:p>
      </dgm:t>
    </dgm:pt>
    <dgm:pt modelId="{E6AC100A-DE40-4200-9128-4B47AEEC4E48}" type="sibTrans" cxnId="{3C62DE4D-79BD-4B0F-9192-07E7E10C9A5A}">
      <dgm:prSet/>
      <dgm:spPr/>
      <dgm:t>
        <a:bodyPr/>
        <a:lstStyle/>
        <a:p>
          <a:endParaRPr lang="en-US"/>
        </a:p>
      </dgm:t>
    </dgm:pt>
    <dgm:pt modelId="{0EE61C48-0012-4947-8B04-688D2C323B3C}">
      <dgm:prSet phldrT="[Text]"/>
      <dgm:spPr/>
      <dgm:t>
        <a:bodyPr/>
        <a:lstStyle/>
        <a:p>
          <a:r>
            <a:rPr lang="en-US" b="1" dirty="0">
              <a:latin typeface="Blanch Caps"/>
            </a:rPr>
            <a:t>Cortisol looks for stored glucose to “feed” stress</a:t>
          </a:r>
        </a:p>
      </dgm:t>
    </dgm:pt>
    <dgm:pt modelId="{C993F83E-433F-4D10-A802-56569BF2172B}" type="parTrans" cxnId="{FEC81BCA-343B-4D5E-96DD-E001AF5E2BD2}">
      <dgm:prSet/>
      <dgm:spPr/>
      <dgm:t>
        <a:bodyPr/>
        <a:lstStyle/>
        <a:p>
          <a:endParaRPr lang="en-US"/>
        </a:p>
      </dgm:t>
    </dgm:pt>
    <dgm:pt modelId="{2A182D40-EFD8-4B5D-8B2E-E9B4CF20E434}" type="sibTrans" cxnId="{FEC81BCA-343B-4D5E-96DD-E001AF5E2BD2}">
      <dgm:prSet/>
      <dgm:spPr/>
      <dgm:t>
        <a:bodyPr/>
        <a:lstStyle/>
        <a:p>
          <a:endParaRPr lang="en-US"/>
        </a:p>
      </dgm:t>
    </dgm:pt>
    <dgm:pt modelId="{BE791B9A-DE8E-4A22-8290-AE3794A5B0F5}">
      <dgm:prSet phldrT="[Text]"/>
      <dgm:spPr/>
      <dgm:t>
        <a:bodyPr/>
        <a:lstStyle/>
        <a:p>
          <a:r>
            <a:rPr lang="en-US" b="1" dirty="0">
              <a:latin typeface="Blanch Caps"/>
            </a:rPr>
            <a:t>Increases release of glucose from liver to blood</a:t>
          </a:r>
        </a:p>
      </dgm:t>
    </dgm:pt>
    <dgm:pt modelId="{D4425C7D-30D9-4874-870B-4C22303250E2}" type="parTrans" cxnId="{C17ADAB8-8073-42B0-A81C-B7B078606610}">
      <dgm:prSet/>
      <dgm:spPr/>
      <dgm:t>
        <a:bodyPr/>
        <a:lstStyle/>
        <a:p>
          <a:endParaRPr lang="en-US"/>
        </a:p>
      </dgm:t>
    </dgm:pt>
    <dgm:pt modelId="{3A94548F-6A2D-4F93-853F-DAC2CACEF0C5}" type="sibTrans" cxnId="{C17ADAB8-8073-42B0-A81C-B7B078606610}">
      <dgm:prSet/>
      <dgm:spPr/>
      <dgm:t>
        <a:bodyPr/>
        <a:lstStyle/>
        <a:p>
          <a:endParaRPr lang="en-US"/>
        </a:p>
      </dgm:t>
    </dgm:pt>
    <dgm:pt modelId="{15992AA0-254A-498F-A794-8E8CF99BAB10}">
      <dgm:prSet phldrT="[Text]"/>
      <dgm:spPr/>
      <dgm:t>
        <a:bodyPr/>
        <a:lstStyle/>
        <a:p>
          <a:r>
            <a:rPr lang="en-US" b="1" dirty="0">
              <a:latin typeface="Blanch Caps"/>
            </a:rPr>
            <a:t>Decreases storage of glucose from blood to liver</a:t>
          </a:r>
        </a:p>
      </dgm:t>
    </dgm:pt>
    <dgm:pt modelId="{FB2AF481-D324-4429-98A4-AD123E1CD219}" type="parTrans" cxnId="{393A2189-EC52-40A2-8C1B-32EB7E01D744}">
      <dgm:prSet/>
      <dgm:spPr/>
      <dgm:t>
        <a:bodyPr/>
        <a:lstStyle/>
        <a:p>
          <a:endParaRPr lang="en-US"/>
        </a:p>
      </dgm:t>
    </dgm:pt>
    <dgm:pt modelId="{3F616487-A1D0-4815-8863-94300EF3C0B6}" type="sibTrans" cxnId="{393A2189-EC52-40A2-8C1B-32EB7E01D744}">
      <dgm:prSet/>
      <dgm:spPr/>
      <dgm:t>
        <a:bodyPr/>
        <a:lstStyle/>
        <a:p>
          <a:endParaRPr lang="en-US"/>
        </a:p>
      </dgm:t>
    </dgm:pt>
    <dgm:pt modelId="{19EB324C-562E-4FEB-90FA-7A9F41667FFB}">
      <dgm:prSet phldrT="[Text]"/>
      <dgm:spPr/>
      <dgm:t>
        <a:bodyPr/>
        <a:lstStyle/>
        <a:p>
          <a:r>
            <a:rPr lang="en-US" b="1" dirty="0">
              <a:latin typeface="Blanch Caps"/>
            </a:rPr>
            <a:t>Triggers release of more insulin which can         cravings</a:t>
          </a:r>
        </a:p>
      </dgm:t>
    </dgm:pt>
    <dgm:pt modelId="{8BAB860E-82D4-41CA-AB60-06E9F34FF8D1}" type="parTrans" cxnId="{314757F2-0D60-4FAE-AFDE-D47FE6DE033A}">
      <dgm:prSet/>
      <dgm:spPr/>
      <dgm:t>
        <a:bodyPr/>
        <a:lstStyle/>
        <a:p>
          <a:endParaRPr lang="en-US"/>
        </a:p>
      </dgm:t>
    </dgm:pt>
    <dgm:pt modelId="{8F89FB06-7F84-4C9E-8CCE-1F380E4B11AA}" type="sibTrans" cxnId="{314757F2-0D60-4FAE-AFDE-D47FE6DE033A}">
      <dgm:prSet/>
      <dgm:spPr/>
      <dgm:t>
        <a:bodyPr/>
        <a:lstStyle/>
        <a:p>
          <a:endParaRPr lang="en-US"/>
        </a:p>
      </dgm:t>
    </dgm:pt>
    <dgm:pt modelId="{8F4DEBE6-130D-4B0D-8F61-9A0794A29587}" type="pres">
      <dgm:prSet presAssocID="{1E500F3A-338A-442F-84AE-DE5D6124BD54}" presName="Name0" presStyleCnt="0">
        <dgm:presLayoutVars>
          <dgm:dir/>
          <dgm:resizeHandles val="exact"/>
        </dgm:presLayoutVars>
      </dgm:prSet>
      <dgm:spPr/>
    </dgm:pt>
    <dgm:pt modelId="{4CFFCC8F-5837-4A68-95C8-7ED8CD3E03DD}" type="pres">
      <dgm:prSet presAssocID="{1E500F3A-338A-442F-84AE-DE5D6124BD54}" presName="cycle" presStyleCnt="0"/>
      <dgm:spPr/>
    </dgm:pt>
    <dgm:pt modelId="{663D58F2-0AB4-432C-88A6-6197076BAD42}" type="pres">
      <dgm:prSet presAssocID="{A1DF3274-F523-4E3D-900B-9A1118D959F6}" presName="nodeFirstNode" presStyleLbl="node1" presStyleIdx="0" presStyleCnt="5">
        <dgm:presLayoutVars>
          <dgm:bulletEnabled val="1"/>
        </dgm:presLayoutVars>
      </dgm:prSet>
      <dgm:spPr/>
    </dgm:pt>
    <dgm:pt modelId="{776A9B35-C889-49B8-9E5D-C48A97EFF82F}" type="pres">
      <dgm:prSet presAssocID="{E6AC100A-DE40-4200-9128-4B47AEEC4E48}" presName="sibTransFirstNode" presStyleLbl="bgShp" presStyleIdx="0" presStyleCnt="1"/>
      <dgm:spPr/>
    </dgm:pt>
    <dgm:pt modelId="{8967110A-8916-49BC-A4EC-8869F56D8498}" type="pres">
      <dgm:prSet presAssocID="{0EE61C48-0012-4947-8B04-688D2C323B3C}" presName="nodeFollowingNodes" presStyleLbl="node1" presStyleIdx="1" presStyleCnt="5">
        <dgm:presLayoutVars>
          <dgm:bulletEnabled val="1"/>
        </dgm:presLayoutVars>
      </dgm:prSet>
      <dgm:spPr/>
    </dgm:pt>
    <dgm:pt modelId="{7CDD72B5-5943-46B7-B907-91124B2043CF}" type="pres">
      <dgm:prSet presAssocID="{BE791B9A-DE8E-4A22-8290-AE3794A5B0F5}" presName="nodeFollowingNodes" presStyleLbl="node1" presStyleIdx="2" presStyleCnt="5">
        <dgm:presLayoutVars>
          <dgm:bulletEnabled val="1"/>
        </dgm:presLayoutVars>
      </dgm:prSet>
      <dgm:spPr/>
    </dgm:pt>
    <dgm:pt modelId="{60219612-BF65-448A-BC3F-4F616BE6EDC2}" type="pres">
      <dgm:prSet presAssocID="{15992AA0-254A-498F-A794-8E8CF99BAB10}" presName="nodeFollowingNodes" presStyleLbl="node1" presStyleIdx="3" presStyleCnt="5">
        <dgm:presLayoutVars>
          <dgm:bulletEnabled val="1"/>
        </dgm:presLayoutVars>
      </dgm:prSet>
      <dgm:spPr/>
    </dgm:pt>
    <dgm:pt modelId="{B4AFB416-D1EF-47D9-9EC0-0DC3BD682A70}" type="pres">
      <dgm:prSet presAssocID="{19EB324C-562E-4FEB-90FA-7A9F41667FFB}" presName="nodeFollowingNodes" presStyleLbl="node1" presStyleIdx="4" presStyleCnt="5">
        <dgm:presLayoutVars>
          <dgm:bulletEnabled val="1"/>
        </dgm:presLayoutVars>
      </dgm:prSet>
      <dgm:spPr/>
    </dgm:pt>
  </dgm:ptLst>
  <dgm:cxnLst>
    <dgm:cxn modelId="{EDBB8E06-E66F-4C0A-9C41-956FC720FF34}" type="presOf" srcId="{1E500F3A-338A-442F-84AE-DE5D6124BD54}" destId="{8F4DEBE6-130D-4B0D-8F61-9A0794A29587}" srcOrd="0" destOrd="0" presId="urn:microsoft.com/office/officeart/2005/8/layout/cycle3"/>
    <dgm:cxn modelId="{E515B916-9DC6-43C7-A9B8-B459D34BF2AA}" type="presOf" srcId="{0EE61C48-0012-4947-8B04-688D2C323B3C}" destId="{8967110A-8916-49BC-A4EC-8869F56D8498}" srcOrd="0" destOrd="0" presId="urn:microsoft.com/office/officeart/2005/8/layout/cycle3"/>
    <dgm:cxn modelId="{F712512F-81F5-46C0-9BB7-21E338577266}" type="presOf" srcId="{15992AA0-254A-498F-A794-8E8CF99BAB10}" destId="{60219612-BF65-448A-BC3F-4F616BE6EDC2}" srcOrd="0" destOrd="0" presId="urn:microsoft.com/office/officeart/2005/8/layout/cycle3"/>
    <dgm:cxn modelId="{3C62DE4D-79BD-4B0F-9192-07E7E10C9A5A}" srcId="{1E500F3A-338A-442F-84AE-DE5D6124BD54}" destId="{A1DF3274-F523-4E3D-900B-9A1118D959F6}" srcOrd="0" destOrd="0" parTransId="{24A2D898-61B7-4D51-A8ED-5168CDEA6527}" sibTransId="{E6AC100A-DE40-4200-9128-4B47AEEC4E48}"/>
    <dgm:cxn modelId="{393A2189-EC52-40A2-8C1B-32EB7E01D744}" srcId="{1E500F3A-338A-442F-84AE-DE5D6124BD54}" destId="{15992AA0-254A-498F-A794-8E8CF99BAB10}" srcOrd="3" destOrd="0" parTransId="{FB2AF481-D324-4429-98A4-AD123E1CD219}" sibTransId="{3F616487-A1D0-4815-8863-94300EF3C0B6}"/>
    <dgm:cxn modelId="{C17ADAB8-8073-42B0-A81C-B7B078606610}" srcId="{1E500F3A-338A-442F-84AE-DE5D6124BD54}" destId="{BE791B9A-DE8E-4A22-8290-AE3794A5B0F5}" srcOrd="2" destOrd="0" parTransId="{D4425C7D-30D9-4874-870B-4C22303250E2}" sibTransId="{3A94548F-6A2D-4F93-853F-DAC2CACEF0C5}"/>
    <dgm:cxn modelId="{FEC81BCA-343B-4D5E-96DD-E001AF5E2BD2}" srcId="{1E500F3A-338A-442F-84AE-DE5D6124BD54}" destId="{0EE61C48-0012-4947-8B04-688D2C323B3C}" srcOrd="1" destOrd="0" parTransId="{C993F83E-433F-4D10-A802-56569BF2172B}" sibTransId="{2A182D40-EFD8-4B5D-8B2E-E9B4CF20E434}"/>
    <dgm:cxn modelId="{326D59D6-8FA8-44CD-BCD3-D0BB98A89B5D}" type="presOf" srcId="{19EB324C-562E-4FEB-90FA-7A9F41667FFB}" destId="{B4AFB416-D1EF-47D9-9EC0-0DC3BD682A70}" srcOrd="0" destOrd="0" presId="urn:microsoft.com/office/officeart/2005/8/layout/cycle3"/>
    <dgm:cxn modelId="{62B42DDC-1B83-4646-A7DB-B26DF150552E}" type="presOf" srcId="{E6AC100A-DE40-4200-9128-4B47AEEC4E48}" destId="{776A9B35-C889-49B8-9E5D-C48A97EFF82F}" srcOrd="0" destOrd="0" presId="urn:microsoft.com/office/officeart/2005/8/layout/cycle3"/>
    <dgm:cxn modelId="{693ADDED-8FCF-4042-93B1-D24A0BDBC26B}" type="presOf" srcId="{A1DF3274-F523-4E3D-900B-9A1118D959F6}" destId="{663D58F2-0AB4-432C-88A6-6197076BAD42}" srcOrd="0" destOrd="0" presId="urn:microsoft.com/office/officeart/2005/8/layout/cycle3"/>
    <dgm:cxn modelId="{314757F2-0D60-4FAE-AFDE-D47FE6DE033A}" srcId="{1E500F3A-338A-442F-84AE-DE5D6124BD54}" destId="{19EB324C-562E-4FEB-90FA-7A9F41667FFB}" srcOrd="4" destOrd="0" parTransId="{8BAB860E-82D4-41CA-AB60-06E9F34FF8D1}" sibTransId="{8F89FB06-7F84-4C9E-8CCE-1F380E4B11AA}"/>
    <dgm:cxn modelId="{79AC76FC-0007-485E-B6A4-A5AB5B0CDE06}" type="presOf" srcId="{BE791B9A-DE8E-4A22-8290-AE3794A5B0F5}" destId="{7CDD72B5-5943-46B7-B907-91124B2043CF}" srcOrd="0" destOrd="0" presId="urn:microsoft.com/office/officeart/2005/8/layout/cycle3"/>
    <dgm:cxn modelId="{B5A720D5-25BF-42D3-89A6-6CF7CC780785}" type="presParOf" srcId="{8F4DEBE6-130D-4B0D-8F61-9A0794A29587}" destId="{4CFFCC8F-5837-4A68-95C8-7ED8CD3E03DD}" srcOrd="0" destOrd="0" presId="urn:microsoft.com/office/officeart/2005/8/layout/cycle3"/>
    <dgm:cxn modelId="{E1B4E9A2-7834-4FF9-B53B-3443DE0A03E1}" type="presParOf" srcId="{4CFFCC8F-5837-4A68-95C8-7ED8CD3E03DD}" destId="{663D58F2-0AB4-432C-88A6-6197076BAD42}" srcOrd="0" destOrd="0" presId="urn:microsoft.com/office/officeart/2005/8/layout/cycle3"/>
    <dgm:cxn modelId="{319A9E1A-8393-4125-97D5-337FA494D20E}" type="presParOf" srcId="{4CFFCC8F-5837-4A68-95C8-7ED8CD3E03DD}" destId="{776A9B35-C889-49B8-9E5D-C48A97EFF82F}" srcOrd="1" destOrd="0" presId="urn:microsoft.com/office/officeart/2005/8/layout/cycle3"/>
    <dgm:cxn modelId="{D12490AA-3F5D-468B-A04F-C6DA984CF398}" type="presParOf" srcId="{4CFFCC8F-5837-4A68-95C8-7ED8CD3E03DD}" destId="{8967110A-8916-49BC-A4EC-8869F56D8498}" srcOrd="2" destOrd="0" presId="urn:microsoft.com/office/officeart/2005/8/layout/cycle3"/>
    <dgm:cxn modelId="{669BD4DE-A42E-4123-B62F-736C69EE368E}" type="presParOf" srcId="{4CFFCC8F-5837-4A68-95C8-7ED8CD3E03DD}" destId="{7CDD72B5-5943-46B7-B907-91124B2043CF}" srcOrd="3" destOrd="0" presId="urn:microsoft.com/office/officeart/2005/8/layout/cycle3"/>
    <dgm:cxn modelId="{C4ED3CD4-9A3E-4731-A80B-3C498A97E238}" type="presParOf" srcId="{4CFFCC8F-5837-4A68-95C8-7ED8CD3E03DD}" destId="{60219612-BF65-448A-BC3F-4F616BE6EDC2}" srcOrd="4" destOrd="0" presId="urn:microsoft.com/office/officeart/2005/8/layout/cycle3"/>
    <dgm:cxn modelId="{83813380-A488-4602-9433-3800B903E86C}" type="presParOf" srcId="{4CFFCC8F-5837-4A68-95C8-7ED8CD3E03DD}" destId="{B4AFB416-D1EF-47D9-9EC0-0DC3BD682A70}"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558BF0-A537-4C22-BECD-6DC0ECB68C3A}"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5DEEBDF1-2599-4C12-B148-285B088C36A7}">
      <dgm:prSet phldrT="[Text]"/>
      <dgm:spPr/>
      <dgm:t>
        <a:bodyPr/>
        <a:lstStyle/>
        <a:p>
          <a:r>
            <a:rPr lang="en-US" b="1" dirty="0">
              <a:solidFill>
                <a:schemeClr val="bg1"/>
              </a:solidFill>
              <a:effectLst>
                <a:outerShdw blurRad="38100" dist="38100" dir="2700000" algn="tl">
                  <a:srgbClr val="000000">
                    <a:alpha val="43137"/>
                  </a:srgbClr>
                </a:outerShdw>
              </a:effectLst>
              <a:latin typeface="Blanch Caps"/>
            </a:rPr>
            <a:t>Fuel Balance</a:t>
          </a:r>
        </a:p>
      </dgm:t>
    </dgm:pt>
    <dgm:pt modelId="{58694ED1-5292-41FE-A3E5-D360069A96CA}" type="parTrans" cxnId="{8B118269-9D60-40D1-A69D-06E75E992295}">
      <dgm:prSet/>
      <dgm:spPr/>
      <dgm:t>
        <a:bodyPr/>
        <a:lstStyle/>
        <a:p>
          <a:endParaRPr lang="en-US"/>
        </a:p>
      </dgm:t>
    </dgm:pt>
    <dgm:pt modelId="{EFDD65D0-586B-47FB-89FA-92900199D046}" type="sibTrans" cxnId="{8B118269-9D60-40D1-A69D-06E75E992295}">
      <dgm:prSet/>
      <dgm:spPr/>
      <dgm:t>
        <a:bodyPr/>
        <a:lstStyle/>
        <a:p>
          <a:endParaRPr lang="en-US"/>
        </a:p>
      </dgm:t>
    </dgm:pt>
    <dgm:pt modelId="{F4645556-C094-4DA2-ADE2-1DE5A96C6690}">
      <dgm:prSet phldrT="[Text]"/>
      <dgm:spPr/>
      <dgm:t>
        <a:bodyPr/>
        <a:lstStyle/>
        <a:p>
          <a:r>
            <a:rPr lang="en-US" b="1" dirty="0">
              <a:latin typeface="Blanch Caps"/>
            </a:rPr>
            <a:t>Repetition</a:t>
          </a:r>
        </a:p>
      </dgm:t>
    </dgm:pt>
    <dgm:pt modelId="{692C888C-4A59-4C3C-ABB5-35C68D2FB119}" type="parTrans" cxnId="{1FC29C69-3DB9-404F-BD95-6D0C2B6E584E}">
      <dgm:prSet/>
      <dgm:spPr/>
      <dgm:t>
        <a:bodyPr/>
        <a:lstStyle/>
        <a:p>
          <a:endParaRPr lang="en-US"/>
        </a:p>
      </dgm:t>
    </dgm:pt>
    <dgm:pt modelId="{B86FFED8-665C-4B9D-95CF-2E19AE0C3291}" type="sibTrans" cxnId="{1FC29C69-3DB9-404F-BD95-6D0C2B6E584E}">
      <dgm:prSet/>
      <dgm:spPr/>
      <dgm:t>
        <a:bodyPr/>
        <a:lstStyle/>
        <a:p>
          <a:endParaRPr lang="en-US"/>
        </a:p>
      </dgm:t>
    </dgm:pt>
    <dgm:pt modelId="{1C687108-8D8D-4F23-8070-2DDBD6D9B633}">
      <dgm:prSet phldrT="[Text]"/>
      <dgm:spPr/>
      <dgm:t>
        <a:bodyPr/>
        <a:lstStyle/>
        <a:p>
          <a:r>
            <a:rPr lang="en-US" b="1" dirty="0">
              <a:solidFill>
                <a:srgbClr val="FFC000"/>
              </a:solidFill>
              <a:effectLst>
                <a:outerShdw blurRad="38100" dist="38100" dir="2700000" algn="tl">
                  <a:srgbClr val="000000">
                    <a:alpha val="43137"/>
                  </a:srgbClr>
                </a:outerShdw>
              </a:effectLst>
              <a:latin typeface="Blanch Caps"/>
            </a:rPr>
            <a:t>MEAL TIMING</a:t>
          </a:r>
        </a:p>
      </dgm:t>
    </dgm:pt>
    <dgm:pt modelId="{89B67F7A-0206-4163-B182-ABBA1A5906C8}" type="parTrans" cxnId="{7485D2C6-32A9-4308-B0C1-EE9A5A924A8D}">
      <dgm:prSet/>
      <dgm:spPr/>
      <dgm:t>
        <a:bodyPr/>
        <a:lstStyle/>
        <a:p>
          <a:endParaRPr lang="en-US"/>
        </a:p>
      </dgm:t>
    </dgm:pt>
    <dgm:pt modelId="{5C0EB7FA-A217-4C5B-8515-447F36C58ED1}" type="sibTrans" cxnId="{7485D2C6-32A9-4308-B0C1-EE9A5A924A8D}">
      <dgm:prSet/>
      <dgm:spPr/>
      <dgm:t>
        <a:bodyPr/>
        <a:lstStyle/>
        <a:p>
          <a:endParaRPr lang="en-US"/>
        </a:p>
      </dgm:t>
    </dgm:pt>
    <dgm:pt modelId="{9259749C-F242-4D74-A7F2-9852D8371F5E}" type="pres">
      <dgm:prSet presAssocID="{B4558BF0-A537-4C22-BECD-6DC0ECB68C3A}" presName="compositeShape" presStyleCnt="0">
        <dgm:presLayoutVars>
          <dgm:chMax val="7"/>
          <dgm:dir/>
          <dgm:resizeHandles val="exact"/>
        </dgm:presLayoutVars>
      </dgm:prSet>
      <dgm:spPr/>
    </dgm:pt>
    <dgm:pt modelId="{3BBAFE1B-BCE8-412A-88A7-3F35639B4888}" type="pres">
      <dgm:prSet presAssocID="{B4558BF0-A537-4C22-BECD-6DC0ECB68C3A}" presName="wedge1" presStyleLbl="node1" presStyleIdx="0" presStyleCnt="3" custScaleX="102330"/>
      <dgm:spPr/>
    </dgm:pt>
    <dgm:pt modelId="{C737B209-A32D-40B9-9FDC-27F2ED8D8BB0}" type="pres">
      <dgm:prSet presAssocID="{B4558BF0-A537-4C22-BECD-6DC0ECB68C3A}" presName="dummy1a" presStyleCnt="0"/>
      <dgm:spPr/>
    </dgm:pt>
    <dgm:pt modelId="{DFA04F51-FEE6-445C-9CF9-2A6F5262EAD0}" type="pres">
      <dgm:prSet presAssocID="{B4558BF0-A537-4C22-BECD-6DC0ECB68C3A}" presName="dummy1b" presStyleCnt="0"/>
      <dgm:spPr/>
    </dgm:pt>
    <dgm:pt modelId="{1DA76207-EEC6-4574-8649-67DB97C421BB}" type="pres">
      <dgm:prSet presAssocID="{B4558BF0-A537-4C22-BECD-6DC0ECB68C3A}" presName="wedge1Tx" presStyleLbl="node1" presStyleIdx="0" presStyleCnt="3">
        <dgm:presLayoutVars>
          <dgm:chMax val="0"/>
          <dgm:chPref val="0"/>
          <dgm:bulletEnabled val="1"/>
        </dgm:presLayoutVars>
      </dgm:prSet>
      <dgm:spPr/>
    </dgm:pt>
    <dgm:pt modelId="{1B2D7B0F-A851-4C6F-819C-3D236443B9D1}" type="pres">
      <dgm:prSet presAssocID="{B4558BF0-A537-4C22-BECD-6DC0ECB68C3A}" presName="wedge2" presStyleLbl="node1" presStyleIdx="1" presStyleCnt="3" custScaleX="100967"/>
      <dgm:spPr/>
    </dgm:pt>
    <dgm:pt modelId="{B1EB80D2-F22E-455D-BEAC-F04C3DEE0F53}" type="pres">
      <dgm:prSet presAssocID="{B4558BF0-A537-4C22-BECD-6DC0ECB68C3A}" presName="dummy2a" presStyleCnt="0"/>
      <dgm:spPr/>
    </dgm:pt>
    <dgm:pt modelId="{092E5AF7-589B-494C-BFA0-F93B8F3BF7E0}" type="pres">
      <dgm:prSet presAssocID="{B4558BF0-A537-4C22-BECD-6DC0ECB68C3A}" presName="dummy2b" presStyleCnt="0"/>
      <dgm:spPr/>
    </dgm:pt>
    <dgm:pt modelId="{C219C487-8F33-4803-A8C8-1BB74239F232}" type="pres">
      <dgm:prSet presAssocID="{B4558BF0-A537-4C22-BECD-6DC0ECB68C3A}" presName="wedge2Tx" presStyleLbl="node1" presStyleIdx="1" presStyleCnt="3">
        <dgm:presLayoutVars>
          <dgm:chMax val="0"/>
          <dgm:chPref val="0"/>
          <dgm:bulletEnabled val="1"/>
        </dgm:presLayoutVars>
      </dgm:prSet>
      <dgm:spPr/>
    </dgm:pt>
    <dgm:pt modelId="{ADF3651D-02BD-432D-837A-449565656304}" type="pres">
      <dgm:prSet presAssocID="{B4558BF0-A537-4C22-BECD-6DC0ECB68C3A}" presName="wedge3" presStyleLbl="node1" presStyleIdx="2" presStyleCnt="3"/>
      <dgm:spPr/>
    </dgm:pt>
    <dgm:pt modelId="{73B6ED23-DC50-467D-B467-A9FF4BA5D9E8}" type="pres">
      <dgm:prSet presAssocID="{B4558BF0-A537-4C22-BECD-6DC0ECB68C3A}" presName="dummy3a" presStyleCnt="0"/>
      <dgm:spPr/>
    </dgm:pt>
    <dgm:pt modelId="{EDDCB3F1-F578-4FA7-9C1B-BAB58988BBD2}" type="pres">
      <dgm:prSet presAssocID="{B4558BF0-A537-4C22-BECD-6DC0ECB68C3A}" presName="dummy3b" presStyleCnt="0"/>
      <dgm:spPr/>
    </dgm:pt>
    <dgm:pt modelId="{5A94C9E7-A2F7-458D-A98A-52264982D53F}" type="pres">
      <dgm:prSet presAssocID="{B4558BF0-A537-4C22-BECD-6DC0ECB68C3A}" presName="wedge3Tx" presStyleLbl="node1" presStyleIdx="2" presStyleCnt="3">
        <dgm:presLayoutVars>
          <dgm:chMax val="0"/>
          <dgm:chPref val="0"/>
          <dgm:bulletEnabled val="1"/>
        </dgm:presLayoutVars>
      </dgm:prSet>
      <dgm:spPr/>
    </dgm:pt>
    <dgm:pt modelId="{793A0711-6609-49A6-9E70-B6C4CDCB2C9A}" type="pres">
      <dgm:prSet presAssocID="{EFDD65D0-586B-47FB-89FA-92900199D046}" presName="arrowWedge1" presStyleLbl="fgSibTrans2D1" presStyleIdx="0" presStyleCnt="3"/>
      <dgm:spPr/>
    </dgm:pt>
    <dgm:pt modelId="{AB76B752-E9D8-43E0-88FF-C961E39BD272}" type="pres">
      <dgm:prSet presAssocID="{B86FFED8-665C-4B9D-95CF-2E19AE0C3291}" presName="arrowWedge2" presStyleLbl="fgSibTrans2D1" presStyleIdx="1" presStyleCnt="3"/>
      <dgm:spPr/>
    </dgm:pt>
    <dgm:pt modelId="{A168A34E-16D0-4DD1-9CBE-0B669090DBDC}" type="pres">
      <dgm:prSet presAssocID="{5C0EB7FA-A217-4C5B-8515-447F36C58ED1}" presName="arrowWedge3" presStyleLbl="fgSibTrans2D1" presStyleIdx="2" presStyleCnt="3"/>
      <dgm:spPr/>
    </dgm:pt>
  </dgm:ptLst>
  <dgm:cxnLst>
    <dgm:cxn modelId="{8663EF26-87BA-4D10-BC92-43DC1A14E6D5}" type="presOf" srcId="{B4558BF0-A537-4C22-BECD-6DC0ECB68C3A}" destId="{9259749C-F242-4D74-A7F2-9852D8371F5E}" srcOrd="0" destOrd="0" presId="urn:microsoft.com/office/officeart/2005/8/layout/cycle8"/>
    <dgm:cxn modelId="{CD037233-49F9-4500-A333-5F2C0AC3CEE2}" type="presOf" srcId="{F4645556-C094-4DA2-ADE2-1DE5A96C6690}" destId="{C219C487-8F33-4803-A8C8-1BB74239F232}" srcOrd="1" destOrd="0" presId="urn:microsoft.com/office/officeart/2005/8/layout/cycle8"/>
    <dgm:cxn modelId="{0B4F2547-9583-4380-BE42-C9C0B353135A}" type="presOf" srcId="{F4645556-C094-4DA2-ADE2-1DE5A96C6690}" destId="{1B2D7B0F-A851-4C6F-819C-3D236443B9D1}" srcOrd="0" destOrd="0" presId="urn:microsoft.com/office/officeart/2005/8/layout/cycle8"/>
    <dgm:cxn modelId="{8B118269-9D60-40D1-A69D-06E75E992295}" srcId="{B4558BF0-A537-4C22-BECD-6DC0ECB68C3A}" destId="{5DEEBDF1-2599-4C12-B148-285B088C36A7}" srcOrd="0" destOrd="0" parTransId="{58694ED1-5292-41FE-A3E5-D360069A96CA}" sibTransId="{EFDD65D0-586B-47FB-89FA-92900199D046}"/>
    <dgm:cxn modelId="{1FC29C69-3DB9-404F-BD95-6D0C2B6E584E}" srcId="{B4558BF0-A537-4C22-BECD-6DC0ECB68C3A}" destId="{F4645556-C094-4DA2-ADE2-1DE5A96C6690}" srcOrd="1" destOrd="0" parTransId="{692C888C-4A59-4C3C-ABB5-35C68D2FB119}" sibTransId="{B86FFED8-665C-4B9D-95CF-2E19AE0C3291}"/>
    <dgm:cxn modelId="{1C1E614D-52EE-4EAB-91B0-AB5A38404259}" type="presOf" srcId="{1C687108-8D8D-4F23-8070-2DDBD6D9B633}" destId="{5A94C9E7-A2F7-458D-A98A-52264982D53F}" srcOrd="1" destOrd="0" presId="urn:microsoft.com/office/officeart/2005/8/layout/cycle8"/>
    <dgm:cxn modelId="{5B8B0489-B8B9-42DA-9EAE-1909872E8656}" type="presOf" srcId="{1C687108-8D8D-4F23-8070-2DDBD6D9B633}" destId="{ADF3651D-02BD-432D-837A-449565656304}" srcOrd="0" destOrd="0" presId="urn:microsoft.com/office/officeart/2005/8/layout/cycle8"/>
    <dgm:cxn modelId="{7485D2C6-32A9-4308-B0C1-EE9A5A924A8D}" srcId="{B4558BF0-A537-4C22-BECD-6DC0ECB68C3A}" destId="{1C687108-8D8D-4F23-8070-2DDBD6D9B633}" srcOrd="2" destOrd="0" parTransId="{89B67F7A-0206-4163-B182-ABBA1A5906C8}" sibTransId="{5C0EB7FA-A217-4C5B-8515-447F36C58ED1}"/>
    <dgm:cxn modelId="{915594DC-261F-47A2-8B88-2BF2E4C47D7E}" type="presOf" srcId="{5DEEBDF1-2599-4C12-B148-285B088C36A7}" destId="{1DA76207-EEC6-4574-8649-67DB97C421BB}" srcOrd="1" destOrd="0" presId="urn:microsoft.com/office/officeart/2005/8/layout/cycle8"/>
    <dgm:cxn modelId="{1E9111E0-3A12-442D-9578-88023E03DC37}" type="presOf" srcId="{5DEEBDF1-2599-4C12-B148-285B088C36A7}" destId="{3BBAFE1B-BCE8-412A-88A7-3F35639B4888}" srcOrd="0" destOrd="0" presId="urn:microsoft.com/office/officeart/2005/8/layout/cycle8"/>
    <dgm:cxn modelId="{9D23AC02-A152-4E78-BF92-965FFF9C1080}" type="presParOf" srcId="{9259749C-F242-4D74-A7F2-9852D8371F5E}" destId="{3BBAFE1B-BCE8-412A-88A7-3F35639B4888}" srcOrd="0" destOrd="0" presId="urn:microsoft.com/office/officeart/2005/8/layout/cycle8"/>
    <dgm:cxn modelId="{3755A2C8-1A49-42AF-BF01-4DD3B36CA887}" type="presParOf" srcId="{9259749C-F242-4D74-A7F2-9852D8371F5E}" destId="{C737B209-A32D-40B9-9FDC-27F2ED8D8BB0}" srcOrd="1" destOrd="0" presId="urn:microsoft.com/office/officeart/2005/8/layout/cycle8"/>
    <dgm:cxn modelId="{0D836B03-8ADD-430D-BA60-552656179127}" type="presParOf" srcId="{9259749C-F242-4D74-A7F2-9852D8371F5E}" destId="{DFA04F51-FEE6-445C-9CF9-2A6F5262EAD0}" srcOrd="2" destOrd="0" presId="urn:microsoft.com/office/officeart/2005/8/layout/cycle8"/>
    <dgm:cxn modelId="{FE32C2A8-CF74-4783-BCD7-F23C918B87EA}" type="presParOf" srcId="{9259749C-F242-4D74-A7F2-9852D8371F5E}" destId="{1DA76207-EEC6-4574-8649-67DB97C421BB}" srcOrd="3" destOrd="0" presId="urn:microsoft.com/office/officeart/2005/8/layout/cycle8"/>
    <dgm:cxn modelId="{998DF8FA-5355-4DA2-884F-97CF7A7F9430}" type="presParOf" srcId="{9259749C-F242-4D74-A7F2-9852D8371F5E}" destId="{1B2D7B0F-A851-4C6F-819C-3D236443B9D1}" srcOrd="4" destOrd="0" presId="urn:microsoft.com/office/officeart/2005/8/layout/cycle8"/>
    <dgm:cxn modelId="{F26DE342-1CCD-4408-A643-E7B0B33C8C1C}" type="presParOf" srcId="{9259749C-F242-4D74-A7F2-9852D8371F5E}" destId="{B1EB80D2-F22E-455D-BEAC-F04C3DEE0F53}" srcOrd="5" destOrd="0" presId="urn:microsoft.com/office/officeart/2005/8/layout/cycle8"/>
    <dgm:cxn modelId="{BCEE2E08-A504-4ACF-84C7-CAE3E8BA7C44}" type="presParOf" srcId="{9259749C-F242-4D74-A7F2-9852D8371F5E}" destId="{092E5AF7-589B-494C-BFA0-F93B8F3BF7E0}" srcOrd="6" destOrd="0" presId="urn:microsoft.com/office/officeart/2005/8/layout/cycle8"/>
    <dgm:cxn modelId="{24B54E56-D038-4A2B-886A-8598B625ADEF}" type="presParOf" srcId="{9259749C-F242-4D74-A7F2-9852D8371F5E}" destId="{C219C487-8F33-4803-A8C8-1BB74239F232}" srcOrd="7" destOrd="0" presId="urn:microsoft.com/office/officeart/2005/8/layout/cycle8"/>
    <dgm:cxn modelId="{39E8BC53-9783-485D-9B52-95CC4AC62AAE}" type="presParOf" srcId="{9259749C-F242-4D74-A7F2-9852D8371F5E}" destId="{ADF3651D-02BD-432D-837A-449565656304}" srcOrd="8" destOrd="0" presId="urn:microsoft.com/office/officeart/2005/8/layout/cycle8"/>
    <dgm:cxn modelId="{1BB2F9D3-06A5-4000-9769-027DC1E86392}" type="presParOf" srcId="{9259749C-F242-4D74-A7F2-9852D8371F5E}" destId="{73B6ED23-DC50-467D-B467-A9FF4BA5D9E8}" srcOrd="9" destOrd="0" presId="urn:microsoft.com/office/officeart/2005/8/layout/cycle8"/>
    <dgm:cxn modelId="{DCF9E844-0C60-4DEA-8269-24467C7E398A}" type="presParOf" srcId="{9259749C-F242-4D74-A7F2-9852D8371F5E}" destId="{EDDCB3F1-F578-4FA7-9C1B-BAB58988BBD2}" srcOrd="10" destOrd="0" presId="urn:microsoft.com/office/officeart/2005/8/layout/cycle8"/>
    <dgm:cxn modelId="{4BA012D3-8E60-4CFA-9166-A7D29DA741D1}" type="presParOf" srcId="{9259749C-F242-4D74-A7F2-9852D8371F5E}" destId="{5A94C9E7-A2F7-458D-A98A-52264982D53F}" srcOrd="11" destOrd="0" presId="urn:microsoft.com/office/officeart/2005/8/layout/cycle8"/>
    <dgm:cxn modelId="{58970F7C-3D82-4FB1-9A20-2B65480B4953}" type="presParOf" srcId="{9259749C-F242-4D74-A7F2-9852D8371F5E}" destId="{793A0711-6609-49A6-9E70-B6C4CDCB2C9A}" srcOrd="12" destOrd="0" presId="urn:microsoft.com/office/officeart/2005/8/layout/cycle8"/>
    <dgm:cxn modelId="{15C38CB1-63EE-445C-8A95-823445D55B1B}" type="presParOf" srcId="{9259749C-F242-4D74-A7F2-9852D8371F5E}" destId="{AB76B752-E9D8-43E0-88FF-C961E39BD272}" srcOrd="13" destOrd="0" presId="urn:microsoft.com/office/officeart/2005/8/layout/cycle8"/>
    <dgm:cxn modelId="{A55E8669-6729-432D-8A58-4EDF095EDE65}" type="presParOf" srcId="{9259749C-F242-4D74-A7F2-9852D8371F5E}" destId="{A168A34E-16D0-4DD1-9CBE-0B669090DBDC}"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558BF0-A537-4C22-BECD-6DC0ECB68C3A}"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5DEEBDF1-2599-4C12-B148-285B088C36A7}">
      <dgm:prSet phldrT="[Text]"/>
      <dgm:spPr/>
      <dgm:t>
        <a:bodyPr/>
        <a:lstStyle/>
        <a:p>
          <a:r>
            <a:rPr lang="en-US" b="1" dirty="0">
              <a:solidFill>
                <a:srgbClr val="FFC000"/>
              </a:solidFill>
              <a:effectLst>
                <a:outerShdw blurRad="38100" dist="38100" dir="2700000" algn="tl">
                  <a:srgbClr val="000000">
                    <a:alpha val="43137"/>
                  </a:srgbClr>
                </a:outerShdw>
              </a:effectLst>
              <a:latin typeface="Blanch Caps"/>
            </a:rPr>
            <a:t>FUEL BALANCE</a:t>
          </a:r>
        </a:p>
      </dgm:t>
    </dgm:pt>
    <dgm:pt modelId="{58694ED1-5292-41FE-A3E5-D360069A96CA}" type="parTrans" cxnId="{8B118269-9D60-40D1-A69D-06E75E992295}">
      <dgm:prSet/>
      <dgm:spPr/>
      <dgm:t>
        <a:bodyPr/>
        <a:lstStyle/>
        <a:p>
          <a:endParaRPr lang="en-US"/>
        </a:p>
      </dgm:t>
    </dgm:pt>
    <dgm:pt modelId="{EFDD65D0-586B-47FB-89FA-92900199D046}" type="sibTrans" cxnId="{8B118269-9D60-40D1-A69D-06E75E992295}">
      <dgm:prSet/>
      <dgm:spPr/>
      <dgm:t>
        <a:bodyPr/>
        <a:lstStyle/>
        <a:p>
          <a:endParaRPr lang="en-US"/>
        </a:p>
      </dgm:t>
    </dgm:pt>
    <dgm:pt modelId="{F4645556-C094-4DA2-ADE2-1DE5A96C6690}">
      <dgm:prSet phldrT="[Text]"/>
      <dgm:spPr/>
      <dgm:t>
        <a:bodyPr/>
        <a:lstStyle/>
        <a:p>
          <a:r>
            <a:rPr lang="en-US" b="1" dirty="0">
              <a:latin typeface="Blanch Caps"/>
            </a:rPr>
            <a:t>Repetition</a:t>
          </a:r>
        </a:p>
      </dgm:t>
    </dgm:pt>
    <dgm:pt modelId="{692C888C-4A59-4C3C-ABB5-35C68D2FB119}" type="parTrans" cxnId="{1FC29C69-3DB9-404F-BD95-6D0C2B6E584E}">
      <dgm:prSet/>
      <dgm:spPr/>
      <dgm:t>
        <a:bodyPr/>
        <a:lstStyle/>
        <a:p>
          <a:endParaRPr lang="en-US"/>
        </a:p>
      </dgm:t>
    </dgm:pt>
    <dgm:pt modelId="{B86FFED8-665C-4B9D-95CF-2E19AE0C3291}" type="sibTrans" cxnId="{1FC29C69-3DB9-404F-BD95-6D0C2B6E584E}">
      <dgm:prSet/>
      <dgm:spPr/>
      <dgm:t>
        <a:bodyPr/>
        <a:lstStyle/>
        <a:p>
          <a:endParaRPr lang="en-US"/>
        </a:p>
      </dgm:t>
    </dgm:pt>
    <dgm:pt modelId="{1C687108-8D8D-4F23-8070-2DDBD6D9B633}">
      <dgm:prSet phldrT="[Text]"/>
      <dgm:spPr/>
      <dgm:t>
        <a:bodyPr/>
        <a:lstStyle/>
        <a:p>
          <a:r>
            <a:rPr lang="en-US" b="1" dirty="0">
              <a:latin typeface="Blanch Caps"/>
            </a:rPr>
            <a:t>Meal Timing</a:t>
          </a:r>
        </a:p>
      </dgm:t>
    </dgm:pt>
    <dgm:pt modelId="{89B67F7A-0206-4163-B182-ABBA1A5906C8}" type="parTrans" cxnId="{7485D2C6-32A9-4308-B0C1-EE9A5A924A8D}">
      <dgm:prSet/>
      <dgm:spPr/>
      <dgm:t>
        <a:bodyPr/>
        <a:lstStyle/>
        <a:p>
          <a:endParaRPr lang="en-US"/>
        </a:p>
      </dgm:t>
    </dgm:pt>
    <dgm:pt modelId="{5C0EB7FA-A217-4C5B-8515-447F36C58ED1}" type="sibTrans" cxnId="{7485D2C6-32A9-4308-B0C1-EE9A5A924A8D}">
      <dgm:prSet/>
      <dgm:spPr/>
      <dgm:t>
        <a:bodyPr/>
        <a:lstStyle/>
        <a:p>
          <a:endParaRPr lang="en-US"/>
        </a:p>
      </dgm:t>
    </dgm:pt>
    <dgm:pt modelId="{9259749C-F242-4D74-A7F2-9852D8371F5E}" type="pres">
      <dgm:prSet presAssocID="{B4558BF0-A537-4C22-BECD-6DC0ECB68C3A}" presName="compositeShape" presStyleCnt="0">
        <dgm:presLayoutVars>
          <dgm:chMax val="7"/>
          <dgm:dir/>
          <dgm:resizeHandles val="exact"/>
        </dgm:presLayoutVars>
      </dgm:prSet>
      <dgm:spPr/>
    </dgm:pt>
    <dgm:pt modelId="{3BBAFE1B-BCE8-412A-88A7-3F35639B4888}" type="pres">
      <dgm:prSet presAssocID="{B4558BF0-A537-4C22-BECD-6DC0ECB68C3A}" presName="wedge1" presStyleLbl="node1" presStyleIdx="0" presStyleCnt="3" custScaleX="102330"/>
      <dgm:spPr/>
    </dgm:pt>
    <dgm:pt modelId="{C737B209-A32D-40B9-9FDC-27F2ED8D8BB0}" type="pres">
      <dgm:prSet presAssocID="{B4558BF0-A537-4C22-BECD-6DC0ECB68C3A}" presName="dummy1a" presStyleCnt="0"/>
      <dgm:spPr/>
    </dgm:pt>
    <dgm:pt modelId="{DFA04F51-FEE6-445C-9CF9-2A6F5262EAD0}" type="pres">
      <dgm:prSet presAssocID="{B4558BF0-A537-4C22-BECD-6DC0ECB68C3A}" presName="dummy1b" presStyleCnt="0"/>
      <dgm:spPr/>
    </dgm:pt>
    <dgm:pt modelId="{1DA76207-EEC6-4574-8649-67DB97C421BB}" type="pres">
      <dgm:prSet presAssocID="{B4558BF0-A537-4C22-BECD-6DC0ECB68C3A}" presName="wedge1Tx" presStyleLbl="node1" presStyleIdx="0" presStyleCnt="3">
        <dgm:presLayoutVars>
          <dgm:chMax val="0"/>
          <dgm:chPref val="0"/>
          <dgm:bulletEnabled val="1"/>
        </dgm:presLayoutVars>
      </dgm:prSet>
      <dgm:spPr/>
    </dgm:pt>
    <dgm:pt modelId="{1B2D7B0F-A851-4C6F-819C-3D236443B9D1}" type="pres">
      <dgm:prSet presAssocID="{B4558BF0-A537-4C22-BECD-6DC0ECB68C3A}" presName="wedge2" presStyleLbl="node1" presStyleIdx="1" presStyleCnt="3" custScaleX="100967"/>
      <dgm:spPr/>
    </dgm:pt>
    <dgm:pt modelId="{B1EB80D2-F22E-455D-BEAC-F04C3DEE0F53}" type="pres">
      <dgm:prSet presAssocID="{B4558BF0-A537-4C22-BECD-6DC0ECB68C3A}" presName="dummy2a" presStyleCnt="0"/>
      <dgm:spPr/>
    </dgm:pt>
    <dgm:pt modelId="{092E5AF7-589B-494C-BFA0-F93B8F3BF7E0}" type="pres">
      <dgm:prSet presAssocID="{B4558BF0-A537-4C22-BECD-6DC0ECB68C3A}" presName="dummy2b" presStyleCnt="0"/>
      <dgm:spPr/>
    </dgm:pt>
    <dgm:pt modelId="{C219C487-8F33-4803-A8C8-1BB74239F232}" type="pres">
      <dgm:prSet presAssocID="{B4558BF0-A537-4C22-BECD-6DC0ECB68C3A}" presName="wedge2Tx" presStyleLbl="node1" presStyleIdx="1" presStyleCnt="3">
        <dgm:presLayoutVars>
          <dgm:chMax val="0"/>
          <dgm:chPref val="0"/>
          <dgm:bulletEnabled val="1"/>
        </dgm:presLayoutVars>
      </dgm:prSet>
      <dgm:spPr/>
    </dgm:pt>
    <dgm:pt modelId="{ADF3651D-02BD-432D-837A-449565656304}" type="pres">
      <dgm:prSet presAssocID="{B4558BF0-A537-4C22-BECD-6DC0ECB68C3A}" presName="wedge3" presStyleLbl="node1" presStyleIdx="2" presStyleCnt="3"/>
      <dgm:spPr/>
    </dgm:pt>
    <dgm:pt modelId="{73B6ED23-DC50-467D-B467-A9FF4BA5D9E8}" type="pres">
      <dgm:prSet presAssocID="{B4558BF0-A537-4C22-BECD-6DC0ECB68C3A}" presName="dummy3a" presStyleCnt="0"/>
      <dgm:spPr/>
    </dgm:pt>
    <dgm:pt modelId="{EDDCB3F1-F578-4FA7-9C1B-BAB58988BBD2}" type="pres">
      <dgm:prSet presAssocID="{B4558BF0-A537-4C22-BECD-6DC0ECB68C3A}" presName="dummy3b" presStyleCnt="0"/>
      <dgm:spPr/>
    </dgm:pt>
    <dgm:pt modelId="{5A94C9E7-A2F7-458D-A98A-52264982D53F}" type="pres">
      <dgm:prSet presAssocID="{B4558BF0-A537-4C22-BECD-6DC0ECB68C3A}" presName="wedge3Tx" presStyleLbl="node1" presStyleIdx="2" presStyleCnt="3">
        <dgm:presLayoutVars>
          <dgm:chMax val="0"/>
          <dgm:chPref val="0"/>
          <dgm:bulletEnabled val="1"/>
        </dgm:presLayoutVars>
      </dgm:prSet>
      <dgm:spPr/>
    </dgm:pt>
    <dgm:pt modelId="{793A0711-6609-49A6-9E70-B6C4CDCB2C9A}" type="pres">
      <dgm:prSet presAssocID="{EFDD65D0-586B-47FB-89FA-92900199D046}" presName="arrowWedge1" presStyleLbl="fgSibTrans2D1" presStyleIdx="0" presStyleCnt="3"/>
      <dgm:spPr/>
    </dgm:pt>
    <dgm:pt modelId="{AB76B752-E9D8-43E0-88FF-C961E39BD272}" type="pres">
      <dgm:prSet presAssocID="{B86FFED8-665C-4B9D-95CF-2E19AE0C3291}" presName="arrowWedge2" presStyleLbl="fgSibTrans2D1" presStyleIdx="1" presStyleCnt="3"/>
      <dgm:spPr/>
    </dgm:pt>
    <dgm:pt modelId="{A168A34E-16D0-4DD1-9CBE-0B669090DBDC}" type="pres">
      <dgm:prSet presAssocID="{5C0EB7FA-A217-4C5B-8515-447F36C58ED1}" presName="arrowWedge3" presStyleLbl="fgSibTrans2D1" presStyleIdx="2" presStyleCnt="3"/>
      <dgm:spPr/>
    </dgm:pt>
  </dgm:ptLst>
  <dgm:cxnLst>
    <dgm:cxn modelId="{A1417D61-E9A4-4A5C-81F5-C8089F268276}" type="presOf" srcId="{F4645556-C094-4DA2-ADE2-1DE5A96C6690}" destId="{C219C487-8F33-4803-A8C8-1BB74239F232}" srcOrd="1" destOrd="0" presId="urn:microsoft.com/office/officeart/2005/8/layout/cycle8"/>
    <dgm:cxn modelId="{1BB69964-17BD-4611-B799-B99EAA73BC08}" type="presOf" srcId="{5DEEBDF1-2599-4C12-B148-285B088C36A7}" destId="{1DA76207-EEC6-4574-8649-67DB97C421BB}" srcOrd="1" destOrd="0" presId="urn:microsoft.com/office/officeart/2005/8/layout/cycle8"/>
    <dgm:cxn modelId="{8B118269-9D60-40D1-A69D-06E75E992295}" srcId="{B4558BF0-A537-4C22-BECD-6DC0ECB68C3A}" destId="{5DEEBDF1-2599-4C12-B148-285B088C36A7}" srcOrd="0" destOrd="0" parTransId="{58694ED1-5292-41FE-A3E5-D360069A96CA}" sibTransId="{EFDD65D0-586B-47FB-89FA-92900199D046}"/>
    <dgm:cxn modelId="{1FC29C69-3DB9-404F-BD95-6D0C2B6E584E}" srcId="{B4558BF0-A537-4C22-BECD-6DC0ECB68C3A}" destId="{F4645556-C094-4DA2-ADE2-1DE5A96C6690}" srcOrd="1" destOrd="0" parTransId="{692C888C-4A59-4C3C-ABB5-35C68D2FB119}" sibTransId="{B86FFED8-665C-4B9D-95CF-2E19AE0C3291}"/>
    <dgm:cxn modelId="{B2C9006C-A0BA-4C4D-A34C-D28900271371}" type="presOf" srcId="{1C687108-8D8D-4F23-8070-2DDBD6D9B633}" destId="{5A94C9E7-A2F7-458D-A98A-52264982D53F}" srcOrd="1" destOrd="0" presId="urn:microsoft.com/office/officeart/2005/8/layout/cycle8"/>
    <dgm:cxn modelId="{9D244951-69D2-4D3F-8221-06CB65B4372D}" type="presOf" srcId="{B4558BF0-A537-4C22-BECD-6DC0ECB68C3A}" destId="{9259749C-F242-4D74-A7F2-9852D8371F5E}" srcOrd="0" destOrd="0" presId="urn:microsoft.com/office/officeart/2005/8/layout/cycle8"/>
    <dgm:cxn modelId="{40C675A6-63DF-41EF-A622-B4498F57A98C}" type="presOf" srcId="{5DEEBDF1-2599-4C12-B148-285B088C36A7}" destId="{3BBAFE1B-BCE8-412A-88A7-3F35639B4888}" srcOrd="0" destOrd="0" presId="urn:microsoft.com/office/officeart/2005/8/layout/cycle8"/>
    <dgm:cxn modelId="{7485D2C6-32A9-4308-B0C1-EE9A5A924A8D}" srcId="{B4558BF0-A537-4C22-BECD-6DC0ECB68C3A}" destId="{1C687108-8D8D-4F23-8070-2DDBD6D9B633}" srcOrd="2" destOrd="0" parTransId="{89B67F7A-0206-4163-B182-ABBA1A5906C8}" sibTransId="{5C0EB7FA-A217-4C5B-8515-447F36C58ED1}"/>
    <dgm:cxn modelId="{6300E7F2-2526-4645-B962-C04812C4446C}" type="presOf" srcId="{F4645556-C094-4DA2-ADE2-1DE5A96C6690}" destId="{1B2D7B0F-A851-4C6F-819C-3D236443B9D1}" srcOrd="0" destOrd="0" presId="urn:microsoft.com/office/officeart/2005/8/layout/cycle8"/>
    <dgm:cxn modelId="{8E5661FE-462D-4ACA-8267-7C9DB0BA2585}" type="presOf" srcId="{1C687108-8D8D-4F23-8070-2DDBD6D9B633}" destId="{ADF3651D-02BD-432D-837A-449565656304}" srcOrd="0" destOrd="0" presId="urn:microsoft.com/office/officeart/2005/8/layout/cycle8"/>
    <dgm:cxn modelId="{1BA4492E-42B8-40AD-A423-03861F593D42}" type="presParOf" srcId="{9259749C-F242-4D74-A7F2-9852D8371F5E}" destId="{3BBAFE1B-BCE8-412A-88A7-3F35639B4888}" srcOrd="0" destOrd="0" presId="urn:microsoft.com/office/officeart/2005/8/layout/cycle8"/>
    <dgm:cxn modelId="{B688AD06-7D61-468A-A1D3-379747C7EF0B}" type="presParOf" srcId="{9259749C-F242-4D74-A7F2-9852D8371F5E}" destId="{C737B209-A32D-40B9-9FDC-27F2ED8D8BB0}" srcOrd="1" destOrd="0" presId="urn:microsoft.com/office/officeart/2005/8/layout/cycle8"/>
    <dgm:cxn modelId="{EBE80BAE-844D-4A30-B273-BC29585839A3}" type="presParOf" srcId="{9259749C-F242-4D74-A7F2-9852D8371F5E}" destId="{DFA04F51-FEE6-445C-9CF9-2A6F5262EAD0}" srcOrd="2" destOrd="0" presId="urn:microsoft.com/office/officeart/2005/8/layout/cycle8"/>
    <dgm:cxn modelId="{32951067-12C4-4B13-9A97-3CC909E52E37}" type="presParOf" srcId="{9259749C-F242-4D74-A7F2-9852D8371F5E}" destId="{1DA76207-EEC6-4574-8649-67DB97C421BB}" srcOrd="3" destOrd="0" presId="urn:microsoft.com/office/officeart/2005/8/layout/cycle8"/>
    <dgm:cxn modelId="{EFCE6C58-E39E-4F61-84EC-A93E7C872CF3}" type="presParOf" srcId="{9259749C-F242-4D74-A7F2-9852D8371F5E}" destId="{1B2D7B0F-A851-4C6F-819C-3D236443B9D1}" srcOrd="4" destOrd="0" presId="urn:microsoft.com/office/officeart/2005/8/layout/cycle8"/>
    <dgm:cxn modelId="{75666E00-0D58-4C4B-AE51-545A4AB4767F}" type="presParOf" srcId="{9259749C-F242-4D74-A7F2-9852D8371F5E}" destId="{B1EB80D2-F22E-455D-BEAC-F04C3DEE0F53}" srcOrd="5" destOrd="0" presId="urn:microsoft.com/office/officeart/2005/8/layout/cycle8"/>
    <dgm:cxn modelId="{B116A4C6-C470-437C-AC61-9159A7C32A30}" type="presParOf" srcId="{9259749C-F242-4D74-A7F2-9852D8371F5E}" destId="{092E5AF7-589B-494C-BFA0-F93B8F3BF7E0}" srcOrd="6" destOrd="0" presId="urn:microsoft.com/office/officeart/2005/8/layout/cycle8"/>
    <dgm:cxn modelId="{65BE7ADF-D7A6-495D-B075-3AD150A1B7FD}" type="presParOf" srcId="{9259749C-F242-4D74-A7F2-9852D8371F5E}" destId="{C219C487-8F33-4803-A8C8-1BB74239F232}" srcOrd="7" destOrd="0" presId="urn:microsoft.com/office/officeart/2005/8/layout/cycle8"/>
    <dgm:cxn modelId="{9985AAAA-03C5-4A1F-9928-176FBA4073CD}" type="presParOf" srcId="{9259749C-F242-4D74-A7F2-9852D8371F5E}" destId="{ADF3651D-02BD-432D-837A-449565656304}" srcOrd="8" destOrd="0" presId="urn:microsoft.com/office/officeart/2005/8/layout/cycle8"/>
    <dgm:cxn modelId="{9B0B6A35-381C-47D2-BD9F-71E0C76309A0}" type="presParOf" srcId="{9259749C-F242-4D74-A7F2-9852D8371F5E}" destId="{73B6ED23-DC50-467D-B467-A9FF4BA5D9E8}" srcOrd="9" destOrd="0" presId="urn:microsoft.com/office/officeart/2005/8/layout/cycle8"/>
    <dgm:cxn modelId="{8EEB5F40-F199-4318-97E0-D78640227DA6}" type="presParOf" srcId="{9259749C-F242-4D74-A7F2-9852D8371F5E}" destId="{EDDCB3F1-F578-4FA7-9C1B-BAB58988BBD2}" srcOrd="10" destOrd="0" presId="urn:microsoft.com/office/officeart/2005/8/layout/cycle8"/>
    <dgm:cxn modelId="{2CD9A993-134B-4040-80AB-143380584927}" type="presParOf" srcId="{9259749C-F242-4D74-A7F2-9852D8371F5E}" destId="{5A94C9E7-A2F7-458D-A98A-52264982D53F}" srcOrd="11" destOrd="0" presId="urn:microsoft.com/office/officeart/2005/8/layout/cycle8"/>
    <dgm:cxn modelId="{7D188703-CA98-4007-B416-398E317D57B5}" type="presParOf" srcId="{9259749C-F242-4D74-A7F2-9852D8371F5E}" destId="{793A0711-6609-49A6-9E70-B6C4CDCB2C9A}" srcOrd="12" destOrd="0" presId="urn:microsoft.com/office/officeart/2005/8/layout/cycle8"/>
    <dgm:cxn modelId="{5A7D8E46-94C3-4D18-B80C-8F330C8395F3}" type="presParOf" srcId="{9259749C-F242-4D74-A7F2-9852D8371F5E}" destId="{AB76B752-E9D8-43E0-88FF-C961E39BD272}" srcOrd="13" destOrd="0" presId="urn:microsoft.com/office/officeart/2005/8/layout/cycle8"/>
    <dgm:cxn modelId="{0A1548D2-6CC0-474A-8B04-6F9D76E0C609}" type="presParOf" srcId="{9259749C-F242-4D74-A7F2-9852D8371F5E}" destId="{A168A34E-16D0-4DD1-9CBE-0B669090DBDC}"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558BF0-A537-4C22-BECD-6DC0ECB68C3A}"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5DEEBDF1-2599-4C12-B148-285B088C36A7}">
      <dgm:prSet phldrT="[Text]"/>
      <dgm:spPr/>
      <dgm:t>
        <a:bodyPr/>
        <a:lstStyle/>
        <a:p>
          <a:r>
            <a:rPr lang="en-US" b="1" dirty="0">
              <a:latin typeface="Blanch Caps"/>
            </a:rPr>
            <a:t>Fuel Balance</a:t>
          </a:r>
        </a:p>
      </dgm:t>
    </dgm:pt>
    <dgm:pt modelId="{58694ED1-5292-41FE-A3E5-D360069A96CA}" type="parTrans" cxnId="{8B118269-9D60-40D1-A69D-06E75E992295}">
      <dgm:prSet/>
      <dgm:spPr/>
      <dgm:t>
        <a:bodyPr/>
        <a:lstStyle/>
        <a:p>
          <a:endParaRPr lang="en-US"/>
        </a:p>
      </dgm:t>
    </dgm:pt>
    <dgm:pt modelId="{EFDD65D0-586B-47FB-89FA-92900199D046}" type="sibTrans" cxnId="{8B118269-9D60-40D1-A69D-06E75E992295}">
      <dgm:prSet/>
      <dgm:spPr/>
      <dgm:t>
        <a:bodyPr/>
        <a:lstStyle/>
        <a:p>
          <a:endParaRPr lang="en-US"/>
        </a:p>
      </dgm:t>
    </dgm:pt>
    <dgm:pt modelId="{F4645556-C094-4DA2-ADE2-1DE5A96C6690}">
      <dgm:prSet phldrT="[Text]"/>
      <dgm:spPr/>
      <dgm:t>
        <a:bodyPr/>
        <a:lstStyle/>
        <a:p>
          <a:r>
            <a:rPr lang="en-US" b="1" dirty="0">
              <a:solidFill>
                <a:srgbClr val="FFC000"/>
              </a:solidFill>
              <a:effectLst>
                <a:outerShdw blurRad="38100" dist="38100" dir="2700000" algn="tl">
                  <a:srgbClr val="000000">
                    <a:alpha val="43137"/>
                  </a:srgbClr>
                </a:outerShdw>
              </a:effectLst>
              <a:latin typeface="Blanch Caps"/>
            </a:rPr>
            <a:t>REPETITION</a:t>
          </a:r>
        </a:p>
      </dgm:t>
    </dgm:pt>
    <dgm:pt modelId="{692C888C-4A59-4C3C-ABB5-35C68D2FB119}" type="parTrans" cxnId="{1FC29C69-3DB9-404F-BD95-6D0C2B6E584E}">
      <dgm:prSet/>
      <dgm:spPr/>
      <dgm:t>
        <a:bodyPr/>
        <a:lstStyle/>
        <a:p>
          <a:endParaRPr lang="en-US"/>
        </a:p>
      </dgm:t>
    </dgm:pt>
    <dgm:pt modelId="{B86FFED8-665C-4B9D-95CF-2E19AE0C3291}" type="sibTrans" cxnId="{1FC29C69-3DB9-404F-BD95-6D0C2B6E584E}">
      <dgm:prSet/>
      <dgm:spPr/>
      <dgm:t>
        <a:bodyPr/>
        <a:lstStyle/>
        <a:p>
          <a:endParaRPr lang="en-US"/>
        </a:p>
      </dgm:t>
    </dgm:pt>
    <dgm:pt modelId="{1C687108-8D8D-4F23-8070-2DDBD6D9B633}">
      <dgm:prSet phldrT="[Text]"/>
      <dgm:spPr/>
      <dgm:t>
        <a:bodyPr/>
        <a:lstStyle/>
        <a:p>
          <a:r>
            <a:rPr lang="en-US" b="1" dirty="0">
              <a:latin typeface="Blanch Caps"/>
            </a:rPr>
            <a:t>Meal Timing</a:t>
          </a:r>
        </a:p>
      </dgm:t>
    </dgm:pt>
    <dgm:pt modelId="{89B67F7A-0206-4163-B182-ABBA1A5906C8}" type="parTrans" cxnId="{7485D2C6-32A9-4308-B0C1-EE9A5A924A8D}">
      <dgm:prSet/>
      <dgm:spPr/>
      <dgm:t>
        <a:bodyPr/>
        <a:lstStyle/>
        <a:p>
          <a:endParaRPr lang="en-US"/>
        </a:p>
      </dgm:t>
    </dgm:pt>
    <dgm:pt modelId="{5C0EB7FA-A217-4C5B-8515-447F36C58ED1}" type="sibTrans" cxnId="{7485D2C6-32A9-4308-B0C1-EE9A5A924A8D}">
      <dgm:prSet/>
      <dgm:spPr/>
      <dgm:t>
        <a:bodyPr/>
        <a:lstStyle/>
        <a:p>
          <a:endParaRPr lang="en-US"/>
        </a:p>
      </dgm:t>
    </dgm:pt>
    <dgm:pt modelId="{9259749C-F242-4D74-A7F2-9852D8371F5E}" type="pres">
      <dgm:prSet presAssocID="{B4558BF0-A537-4C22-BECD-6DC0ECB68C3A}" presName="compositeShape" presStyleCnt="0">
        <dgm:presLayoutVars>
          <dgm:chMax val="7"/>
          <dgm:dir/>
          <dgm:resizeHandles val="exact"/>
        </dgm:presLayoutVars>
      </dgm:prSet>
      <dgm:spPr/>
    </dgm:pt>
    <dgm:pt modelId="{3BBAFE1B-BCE8-412A-88A7-3F35639B4888}" type="pres">
      <dgm:prSet presAssocID="{B4558BF0-A537-4C22-BECD-6DC0ECB68C3A}" presName="wedge1" presStyleLbl="node1" presStyleIdx="0" presStyleCnt="3" custScaleX="102330"/>
      <dgm:spPr/>
    </dgm:pt>
    <dgm:pt modelId="{C737B209-A32D-40B9-9FDC-27F2ED8D8BB0}" type="pres">
      <dgm:prSet presAssocID="{B4558BF0-A537-4C22-BECD-6DC0ECB68C3A}" presName="dummy1a" presStyleCnt="0"/>
      <dgm:spPr/>
    </dgm:pt>
    <dgm:pt modelId="{DFA04F51-FEE6-445C-9CF9-2A6F5262EAD0}" type="pres">
      <dgm:prSet presAssocID="{B4558BF0-A537-4C22-BECD-6DC0ECB68C3A}" presName="dummy1b" presStyleCnt="0"/>
      <dgm:spPr/>
    </dgm:pt>
    <dgm:pt modelId="{1DA76207-EEC6-4574-8649-67DB97C421BB}" type="pres">
      <dgm:prSet presAssocID="{B4558BF0-A537-4C22-BECD-6DC0ECB68C3A}" presName="wedge1Tx" presStyleLbl="node1" presStyleIdx="0" presStyleCnt="3">
        <dgm:presLayoutVars>
          <dgm:chMax val="0"/>
          <dgm:chPref val="0"/>
          <dgm:bulletEnabled val="1"/>
        </dgm:presLayoutVars>
      </dgm:prSet>
      <dgm:spPr/>
    </dgm:pt>
    <dgm:pt modelId="{1B2D7B0F-A851-4C6F-819C-3D236443B9D1}" type="pres">
      <dgm:prSet presAssocID="{B4558BF0-A537-4C22-BECD-6DC0ECB68C3A}" presName="wedge2" presStyleLbl="node1" presStyleIdx="1" presStyleCnt="3" custScaleX="100967"/>
      <dgm:spPr/>
    </dgm:pt>
    <dgm:pt modelId="{B1EB80D2-F22E-455D-BEAC-F04C3DEE0F53}" type="pres">
      <dgm:prSet presAssocID="{B4558BF0-A537-4C22-BECD-6DC0ECB68C3A}" presName="dummy2a" presStyleCnt="0"/>
      <dgm:spPr/>
    </dgm:pt>
    <dgm:pt modelId="{092E5AF7-589B-494C-BFA0-F93B8F3BF7E0}" type="pres">
      <dgm:prSet presAssocID="{B4558BF0-A537-4C22-BECD-6DC0ECB68C3A}" presName="dummy2b" presStyleCnt="0"/>
      <dgm:spPr/>
    </dgm:pt>
    <dgm:pt modelId="{C219C487-8F33-4803-A8C8-1BB74239F232}" type="pres">
      <dgm:prSet presAssocID="{B4558BF0-A537-4C22-BECD-6DC0ECB68C3A}" presName="wedge2Tx" presStyleLbl="node1" presStyleIdx="1" presStyleCnt="3">
        <dgm:presLayoutVars>
          <dgm:chMax val="0"/>
          <dgm:chPref val="0"/>
          <dgm:bulletEnabled val="1"/>
        </dgm:presLayoutVars>
      </dgm:prSet>
      <dgm:spPr/>
    </dgm:pt>
    <dgm:pt modelId="{ADF3651D-02BD-432D-837A-449565656304}" type="pres">
      <dgm:prSet presAssocID="{B4558BF0-A537-4C22-BECD-6DC0ECB68C3A}" presName="wedge3" presStyleLbl="node1" presStyleIdx="2" presStyleCnt="3"/>
      <dgm:spPr/>
    </dgm:pt>
    <dgm:pt modelId="{73B6ED23-DC50-467D-B467-A9FF4BA5D9E8}" type="pres">
      <dgm:prSet presAssocID="{B4558BF0-A537-4C22-BECD-6DC0ECB68C3A}" presName="dummy3a" presStyleCnt="0"/>
      <dgm:spPr/>
    </dgm:pt>
    <dgm:pt modelId="{EDDCB3F1-F578-4FA7-9C1B-BAB58988BBD2}" type="pres">
      <dgm:prSet presAssocID="{B4558BF0-A537-4C22-BECD-6DC0ECB68C3A}" presName="dummy3b" presStyleCnt="0"/>
      <dgm:spPr/>
    </dgm:pt>
    <dgm:pt modelId="{5A94C9E7-A2F7-458D-A98A-52264982D53F}" type="pres">
      <dgm:prSet presAssocID="{B4558BF0-A537-4C22-BECD-6DC0ECB68C3A}" presName="wedge3Tx" presStyleLbl="node1" presStyleIdx="2" presStyleCnt="3">
        <dgm:presLayoutVars>
          <dgm:chMax val="0"/>
          <dgm:chPref val="0"/>
          <dgm:bulletEnabled val="1"/>
        </dgm:presLayoutVars>
      </dgm:prSet>
      <dgm:spPr/>
    </dgm:pt>
    <dgm:pt modelId="{793A0711-6609-49A6-9E70-B6C4CDCB2C9A}" type="pres">
      <dgm:prSet presAssocID="{EFDD65D0-586B-47FB-89FA-92900199D046}" presName="arrowWedge1" presStyleLbl="fgSibTrans2D1" presStyleIdx="0" presStyleCnt="3"/>
      <dgm:spPr/>
    </dgm:pt>
    <dgm:pt modelId="{AB76B752-E9D8-43E0-88FF-C961E39BD272}" type="pres">
      <dgm:prSet presAssocID="{B86FFED8-665C-4B9D-95CF-2E19AE0C3291}" presName="arrowWedge2" presStyleLbl="fgSibTrans2D1" presStyleIdx="1" presStyleCnt="3"/>
      <dgm:spPr/>
    </dgm:pt>
    <dgm:pt modelId="{A168A34E-16D0-4DD1-9CBE-0B669090DBDC}" type="pres">
      <dgm:prSet presAssocID="{5C0EB7FA-A217-4C5B-8515-447F36C58ED1}" presName="arrowWedge3" presStyleLbl="fgSibTrans2D1" presStyleIdx="2" presStyleCnt="3"/>
      <dgm:spPr/>
    </dgm:pt>
  </dgm:ptLst>
  <dgm:cxnLst>
    <dgm:cxn modelId="{8B118269-9D60-40D1-A69D-06E75E992295}" srcId="{B4558BF0-A537-4C22-BECD-6DC0ECB68C3A}" destId="{5DEEBDF1-2599-4C12-B148-285B088C36A7}" srcOrd="0" destOrd="0" parTransId="{58694ED1-5292-41FE-A3E5-D360069A96CA}" sibTransId="{EFDD65D0-586B-47FB-89FA-92900199D046}"/>
    <dgm:cxn modelId="{B7339669-1C5E-4165-B3BB-DB442D33271E}" type="presOf" srcId="{B4558BF0-A537-4C22-BECD-6DC0ECB68C3A}" destId="{9259749C-F242-4D74-A7F2-9852D8371F5E}" srcOrd="0" destOrd="0" presId="urn:microsoft.com/office/officeart/2005/8/layout/cycle8"/>
    <dgm:cxn modelId="{1FC29C69-3DB9-404F-BD95-6D0C2B6E584E}" srcId="{B4558BF0-A537-4C22-BECD-6DC0ECB68C3A}" destId="{F4645556-C094-4DA2-ADE2-1DE5A96C6690}" srcOrd="1" destOrd="0" parTransId="{692C888C-4A59-4C3C-ABB5-35C68D2FB119}" sibTransId="{B86FFED8-665C-4B9D-95CF-2E19AE0C3291}"/>
    <dgm:cxn modelId="{CDF1B17C-3E00-4C6B-BF3D-E9C6847A0A46}" type="presOf" srcId="{5DEEBDF1-2599-4C12-B148-285B088C36A7}" destId="{1DA76207-EEC6-4574-8649-67DB97C421BB}" srcOrd="1" destOrd="0" presId="urn:microsoft.com/office/officeart/2005/8/layout/cycle8"/>
    <dgm:cxn modelId="{6068A48A-A234-4280-87A1-758C882513B8}" type="presOf" srcId="{5DEEBDF1-2599-4C12-B148-285B088C36A7}" destId="{3BBAFE1B-BCE8-412A-88A7-3F35639B4888}" srcOrd="0" destOrd="0" presId="urn:microsoft.com/office/officeart/2005/8/layout/cycle8"/>
    <dgm:cxn modelId="{AF9E0893-AB95-4A93-B9A3-91F699F5AB89}" type="presOf" srcId="{F4645556-C094-4DA2-ADE2-1DE5A96C6690}" destId="{C219C487-8F33-4803-A8C8-1BB74239F232}" srcOrd="1" destOrd="0" presId="urn:microsoft.com/office/officeart/2005/8/layout/cycle8"/>
    <dgm:cxn modelId="{C69029BD-9433-424F-AB14-1F73BCED1701}" type="presOf" srcId="{1C687108-8D8D-4F23-8070-2DDBD6D9B633}" destId="{5A94C9E7-A2F7-458D-A98A-52264982D53F}" srcOrd="1" destOrd="0" presId="urn:microsoft.com/office/officeart/2005/8/layout/cycle8"/>
    <dgm:cxn modelId="{CF2F22C0-451F-4D1F-809B-56DFD0C1AC66}" type="presOf" srcId="{1C687108-8D8D-4F23-8070-2DDBD6D9B633}" destId="{ADF3651D-02BD-432D-837A-449565656304}" srcOrd="0" destOrd="0" presId="urn:microsoft.com/office/officeart/2005/8/layout/cycle8"/>
    <dgm:cxn modelId="{7485D2C6-32A9-4308-B0C1-EE9A5A924A8D}" srcId="{B4558BF0-A537-4C22-BECD-6DC0ECB68C3A}" destId="{1C687108-8D8D-4F23-8070-2DDBD6D9B633}" srcOrd="2" destOrd="0" parTransId="{89B67F7A-0206-4163-B182-ABBA1A5906C8}" sibTransId="{5C0EB7FA-A217-4C5B-8515-447F36C58ED1}"/>
    <dgm:cxn modelId="{677877E3-68D3-4118-80A7-5250F1E12A91}" type="presOf" srcId="{F4645556-C094-4DA2-ADE2-1DE5A96C6690}" destId="{1B2D7B0F-A851-4C6F-819C-3D236443B9D1}" srcOrd="0" destOrd="0" presId="urn:microsoft.com/office/officeart/2005/8/layout/cycle8"/>
    <dgm:cxn modelId="{493DADE4-E220-4777-8A62-2561AD345E4B}" type="presParOf" srcId="{9259749C-F242-4D74-A7F2-9852D8371F5E}" destId="{3BBAFE1B-BCE8-412A-88A7-3F35639B4888}" srcOrd="0" destOrd="0" presId="urn:microsoft.com/office/officeart/2005/8/layout/cycle8"/>
    <dgm:cxn modelId="{7378A3DE-D4AF-473D-85EE-AC49F0B25170}" type="presParOf" srcId="{9259749C-F242-4D74-A7F2-9852D8371F5E}" destId="{C737B209-A32D-40B9-9FDC-27F2ED8D8BB0}" srcOrd="1" destOrd="0" presId="urn:microsoft.com/office/officeart/2005/8/layout/cycle8"/>
    <dgm:cxn modelId="{7240D956-2C84-44EF-8BB0-65DE61E577DC}" type="presParOf" srcId="{9259749C-F242-4D74-A7F2-9852D8371F5E}" destId="{DFA04F51-FEE6-445C-9CF9-2A6F5262EAD0}" srcOrd="2" destOrd="0" presId="urn:microsoft.com/office/officeart/2005/8/layout/cycle8"/>
    <dgm:cxn modelId="{60F4D4EE-6DBE-4274-B222-829118D78DEF}" type="presParOf" srcId="{9259749C-F242-4D74-A7F2-9852D8371F5E}" destId="{1DA76207-EEC6-4574-8649-67DB97C421BB}" srcOrd="3" destOrd="0" presId="urn:microsoft.com/office/officeart/2005/8/layout/cycle8"/>
    <dgm:cxn modelId="{719FBACA-6543-4DBF-B2BB-9C5A7002ED50}" type="presParOf" srcId="{9259749C-F242-4D74-A7F2-9852D8371F5E}" destId="{1B2D7B0F-A851-4C6F-819C-3D236443B9D1}" srcOrd="4" destOrd="0" presId="urn:microsoft.com/office/officeart/2005/8/layout/cycle8"/>
    <dgm:cxn modelId="{132D3379-3A32-4165-81D9-C336D0D06ADC}" type="presParOf" srcId="{9259749C-F242-4D74-A7F2-9852D8371F5E}" destId="{B1EB80D2-F22E-455D-BEAC-F04C3DEE0F53}" srcOrd="5" destOrd="0" presId="urn:microsoft.com/office/officeart/2005/8/layout/cycle8"/>
    <dgm:cxn modelId="{BEA56B12-545A-45AC-9F0E-BF8068D9C2D5}" type="presParOf" srcId="{9259749C-F242-4D74-A7F2-9852D8371F5E}" destId="{092E5AF7-589B-494C-BFA0-F93B8F3BF7E0}" srcOrd="6" destOrd="0" presId="urn:microsoft.com/office/officeart/2005/8/layout/cycle8"/>
    <dgm:cxn modelId="{3D8DF790-6FF3-43D4-9820-B243B7683B28}" type="presParOf" srcId="{9259749C-F242-4D74-A7F2-9852D8371F5E}" destId="{C219C487-8F33-4803-A8C8-1BB74239F232}" srcOrd="7" destOrd="0" presId="urn:microsoft.com/office/officeart/2005/8/layout/cycle8"/>
    <dgm:cxn modelId="{CE6D5574-057A-4EC5-B84C-740140C857BB}" type="presParOf" srcId="{9259749C-F242-4D74-A7F2-9852D8371F5E}" destId="{ADF3651D-02BD-432D-837A-449565656304}" srcOrd="8" destOrd="0" presId="urn:microsoft.com/office/officeart/2005/8/layout/cycle8"/>
    <dgm:cxn modelId="{F5395FDF-6C97-424E-9734-058D4C7BE3DC}" type="presParOf" srcId="{9259749C-F242-4D74-A7F2-9852D8371F5E}" destId="{73B6ED23-DC50-467D-B467-A9FF4BA5D9E8}" srcOrd="9" destOrd="0" presId="urn:microsoft.com/office/officeart/2005/8/layout/cycle8"/>
    <dgm:cxn modelId="{E86B2724-5E3F-48AF-892B-A09FCFE690F7}" type="presParOf" srcId="{9259749C-F242-4D74-A7F2-9852D8371F5E}" destId="{EDDCB3F1-F578-4FA7-9C1B-BAB58988BBD2}" srcOrd="10" destOrd="0" presId="urn:microsoft.com/office/officeart/2005/8/layout/cycle8"/>
    <dgm:cxn modelId="{F338BEF3-E7F9-4333-85D6-3CEDE4E28B01}" type="presParOf" srcId="{9259749C-F242-4D74-A7F2-9852D8371F5E}" destId="{5A94C9E7-A2F7-458D-A98A-52264982D53F}" srcOrd="11" destOrd="0" presId="urn:microsoft.com/office/officeart/2005/8/layout/cycle8"/>
    <dgm:cxn modelId="{2B15BA6B-C409-460E-924C-06FAF44E9EF8}" type="presParOf" srcId="{9259749C-F242-4D74-A7F2-9852D8371F5E}" destId="{793A0711-6609-49A6-9E70-B6C4CDCB2C9A}" srcOrd="12" destOrd="0" presId="urn:microsoft.com/office/officeart/2005/8/layout/cycle8"/>
    <dgm:cxn modelId="{7A891082-7FDB-4262-804E-02BFA2407A8C}" type="presParOf" srcId="{9259749C-F242-4D74-A7F2-9852D8371F5E}" destId="{AB76B752-E9D8-43E0-88FF-C961E39BD272}" srcOrd="13" destOrd="0" presId="urn:microsoft.com/office/officeart/2005/8/layout/cycle8"/>
    <dgm:cxn modelId="{E8C7A1EC-3ECB-4945-B2EB-01976904A45E}" type="presParOf" srcId="{9259749C-F242-4D74-A7F2-9852D8371F5E}" destId="{A168A34E-16D0-4DD1-9CBE-0B669090DBDC}"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6A9B35-C889-49B8-9E5D-C48A97EFF82F}">
      <dsp:nvSpPr>
        <dsp:cNvPr id="0" name=""/>
        <dsp:cNvSpPr/>
      </dsp:nvSpPr>
      <dsp:spPr>
        <a:xfrm>
          <a:off x="828240" y="-25019"/>
          <a:ext cx="4515718" cy="4515718"/>
        </a:xfrm>
        <a:prstGeom prst="circularArrow">
          <a:avLst>
            <a:gd name="adj1" fmla="val 5544"/>
            <a:gd name="adj2" fmla="val 330680"/>
            <a:gd name="adj3" fmla="val 13814235"/>
            <a:gd name="adj4" fmla="val 17362693"/>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3D58F2-0AB4-432C-88A6-6197076BAD42}">
      <dsp:nvSpPr>
        <dsp:cNvPr id="0" name=""/>
        <dsp:cNvSpPr/>
      </dsp:nvSpPr>
      <dsp:spPr>
        <a:xfrm>
          <a:off x="2046349" y="1312"/>
          <a:ext cx="2079500" cy="10397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Blanch Caps"/>
            </a:rPr>
            <a:t>Stress triggers cortisol release</a:t>
          </a:r>
        </a:p>
      </dsp:txBody>
      <dsp:txXfrm>
        <a:off x="2097105" y="52068"/>
        <a:ext cx="1977988" cy="938238"/>
      </dsp:txXfrm>
    </dsp:sp>
    <dsp:sp modelId="{8967110A-8916-49BC-A4EC-8869F56D8498}">
      <dsp:nvSpPr>
        <dsp:cNvPr id="0" name=""/>
        <dsp:cNvSpPr/>
      </dsp:nvSpPr>
      <dsp:spPr>
        <a:xfrm>
          <a:off x="3877779" y="1331924"/>
          <a:ext cx="2079500" cy="10397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Blanch Caps"/>
            </a:rPr>
            <a:t>Cortisol looks for stored glucose to “feed” stress</a:t>
          </a:r>
        </a:p>
      </dsp:txBody>
      <dsp:txXfrm>
        <a:off x="3928535" y="1382680"/>
        <a:ext cx="1977988" cy="938238"/>
      </dsp:txXfrm>
    </dsp:sp>
    <dsp:sp modelId="{7CDD72B5-5943-46B7-B907-91124B2043CF}">
      <dsp:nvSpPr>
        <dsp:cNvPr id="0" name=""/>
        <dsp:cNvSpPr/>
      </dsp:nvSpPr>
      <dsp:spPr>
        <a:xfrm>
          <a:off x="3178235" y="3484899"/>
          <a:ext cx="2079500" cy="10397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Blanch Caps"/>
            </a:rPr>
            <a:t>Increases release of glucose from liver to blood</a:t>
          </a:r>
        </a:p>
      </dsp:txBody>
      <dsp:txXfrm>
        <a:off x="3228991" y="3535655"/>
        <a:ext cx="1977988" cy="938238"/>
      </dsp:txXfrm>
    </dsp:sp>
    <dsp:sp modelId="{60219612-BF65-448A-BC3F-4F616BE6EDC2}">
      <dsp:nvSpPr>
        <dsp:cNvPr id="0" name=""/>
        <dsp:cNvSpPr/>
      </dsp:nvSpPr>
      <dsp:spPr>
        <a:xfrm>
          <a:off x="914463" y="3484899"/>
          <a:ext cx="2079500" cy="10397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Blanch Caps"/>
            </a:rPr>
            <a:t>Decreases storage of glucose from blood to liver</a:t>
          </a:r>
        </a:p>
      </dsp:txBody>
      <dsp:txXfrm>
        <a:off x="965219" y="3535655"/>
        <a:ext cx="1977988" cy="938238"/>
      </dsp:txXfrm>
    </dsp:sp>
    <dsp:sp modelId="{B4AFB416-D1EF-47D9-9EC0-0DC3BD682A70}">
      <dsp:nvSpPr>
        <dsp:cNvPr id="0" name=""/>
        <dsp:cNvSpPr/>
      </dsp:nvSpPr>
      <dsp:spPr>
        <a:xfrm>
          <a:off x="214919" y="1331924"/>
          <a:ext cx="2079500" cy="10397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Blanch Caps"/>
            </a:rPr>
            <a:t>Triggers release of more insulin which can         cravings</a:t>
          </a:r>
        </a:p>
      </dsp:txBody>
      <dsp:txXfrm>
        <a:off x="265675" y="1382680"/>
        <a:ext cx="1977988" cy="9382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AFE1B-BCE8-412A-88A7-3F35639B4888}">
      <dsp:nvSpPr>
        <dsp:cNvPr id="0" name=""/>
        <dsp:cNvSpPr/>
      </dsp:nvSpPr>
      <dsp:spPr>
        <a:xfrm>
          <a:off x="1197058" y="294187"/>
          <a:ext cx="3890391" cy="3801808"/>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b="1" kern="1200" dirty="0">
              <a:solidFill>
                <a:schemeClr val="bg1"/>
              </a:solidFill>
              <a:effectLst>
                <a:outerShdw blurRad="38100" dist="38100" dir="2700000" algn="tl">
                  <a:srgbClr val="000000">
                    <a:alpha val="43137"/>
                  </a:srgbClr>
                </a:outerShdw>
              </a:effectLst>
              <a:latin typeface="Blanch Caps"/>
            </a:rPr>
            <a:t>Fuel Balance</a:t>
          </a:r>
        </a:p>
      </dsp:txBody>
      <dsp:txXfrm>
        <a:off x="3247386" y="1099809"/>
        <a:ext cx="1389425" cy="1131490"/>
      </dsp:txXfrm>
    </dsp:sp>
    <dsp:sp modelId="{1B2D7B0F-A851-4C6F-819C-3D236443B9D1}">
      <dsp:nvSpPr>
        <dsp:cNvPr id="0" name=""/>
        <dsp:cNvSpPr/>
      </dsp:nvSpPr>
      <dsp:spPr>
        <a:xfrm>
          <a:off x="1144668" y="429966"/>
          <a:ext cx="3838572" cy="3801808"/>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b="1" kern="1200" dirty="0">
              <a:latin typeface="Blanch Caps"/>
            </a:rPr>
            <a:t>Repetition</a:t>
          </a:r>
        </a:p>
      </dsp:txBody>
      <dsp:txXfrm>
        <a:off x="2058614" y="2896616"/>
        <a:ext cx="2056378" cy="995711"/>
      </dsp:txXfrm>
    </dsp:sp>
    <dsp:sp modelId="{ADF3651D-02BD-432D-837A-449565656304}">
      <dsp:nvSpPr>
        <dsp:cNvPr id="0" name=""/>
        <dsp:cNvSpPr/>
      </dsp:nvSpPr>
      <dsp:spPr>
        <a:xfrm>
          <a:off x="1084750" y="294187"/>
          <a:ext cx="3801808" cy="3801808"/>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b="1" kern="1200" dirty="0">
              <a:solidFill>
                <a:srgbClr val="FFC000"/>
              </a:solidFill>
              <a:effectLst>
                <a:outerShdw blurRad="38100" dist="38100" dir="2700000" algn="tl">
                  <a:srgbClr val="000000">
                    <a:alpha val="43137"/>
                  </a:srgbClr>
                </a:outerShdw>
              </a:effectLst>
              <a:latin typeface="Blanch Caps"/>
            </a:rPr>
            <a:t>MEAL TIMING</a:t>
          </a:r>
        </a:p>
      </dsp:txBody>
      <dsp:txXfrm>
        <a:off x="1525127" y="1099809"/>
        <a:ext cx="1357788" cy="1131490"/>
      </dsp:txXfrm>
    </dsp:sp>
    <dsp:sp modelId="{793A0711-6609-49A6-9E70-B6C4CDCB2C9A}">
      <dsp:nvSpPr>
        <dsp:cNvPr id="0" name=""/>
        <dsp:cNvSpPr/>
      </dsp:nvSpPr>
      <dsp:spPr>
        <a:xfrm>
          <a:off x="1005893" y="58837"/>
          <a:ext cx="4272509" cy="4272509"/>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76B752-E9D8-43E0-88FF-C961E39BD272}">
      <dsp:nvSpPr>
        <dsp:cNvPr id="0" name=""/>
        <dsp:cNvSpPr/>
      </dsp:nvSpPr>
      <dsp:spPr>
        <a:xfrm>
          <a:off x="927525" y="194376"/>
          <a:ext cx="4272509" cy="4272509"/>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68A34E-16D0-4DD1-9CBE-0B669090DBDC}">
      <dsp:nvSpPr>
        <dsp:cNvPr id="0" name=""/>
        <dsp:cNvSpPr/>
      </dsp:nvSpPr>
      <dsp:spPr>
        <a:xfrm>
          <a:off x="849086" y="58837"/>
          <a:ext cx="4272509" cy="4272509"/>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AFE1B-BCE8-412A-88A7-3F35639B4888}">
      <dsp:nvSpPr>
        <dsp:cNvPr id="0" name=""/>
        <dsp:cNvSpPr/>
      </dsp:nvSpPr>
      <dsp:spPr>
        <a:xfrm>
          <a:off x="1197058" y="294187"/>
          <a:ext cx="3890391" cy="3801808"/>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b="1" kern="1200" dirty="0">
              <a:solidFill>
                <a:srgbClr val="FFC000"/>
              </a:solidFill>
              <a:effectLst>
                <a:outerShdw blurRad="38100" dist="38100" dir="2700000" algn="tl">
                  <a:srgbClr val="000000">
                    <a:alpha val="43137"/>
                  </a:srgbClr>
                </a:outerShdw>
              </a:effectLst>
              <a:latin typeface="Blanch Caps"/>
            </a:rPr>
            <a:t>FUEL BALANCE</a:t>
          </a:r>
        </a:p>
      </dsp:txBody>
      <dsp:txXfrm>
        <a:off x="3247386" y="1099809"/>
        <a:ext cx="1389425" cy="1131490"/>
      </dsp:txXfrm>
    </dsp:sp>
    <dsp:sp modelId="{1B2D7B0F-A851-4C6F-819C-3D236443B9D1}">
      <dsp:nvSpPr>
        <dsp:cNvPr id="0" name=""/>
        <dsp:cNvSpPr/>
      </dsp:nvSpPr>
      <dsp:spPr>
        <a:xfrm>
          <a:off x="1144668" y="429966"/>
          <a:ext cx="3838572" cy="3801808"/>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b="1" kern="1200" dirty="0">
              <a:latin typeface="Blanch Caps"/>
            </a:rPr>
            <a:t>Repetition</a:t>
          </a:r>
        </a:p>
      </dsp:txBody>
      <dsp:txXfrm>
        <a:off x="2058614" y="2896616"/>
        <a:ext cx="2056378" cy="995711"/>
      </dsp:txXfrm>
    </dsp:sp>
    <dsp:sp modelId="{ADF3651D-02BD-432D-837A-449565656304}">
      <dsp:nvSpPr>
        <dsp:cNvPr id="0" name=""/>
        <dsp:cNvSpPr/>
      </dsp:nvSpPr>
      <dsp:spPr>
        <a:xfrm>
          <a:off x="1084750" y="294187"/>
          <a:ext cx="3801808" cy="3801808"/>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b="1" kern="1200" dirty="0">
              <a:latin typeface="Blanch Caps"/>
            </a:rPr>
            <a:t>Meal Timing</a:t>
          </a:r>
        </a:p>
      </dsp:txBody>
      <dsp:txXfrm>
        <a:off x="1525127" y="1099809"/>
        <a:ext cx="1357788" cy="1131490"/>
      </dsp:txXfrm>
    </dsp:sp>
    <dsp:sp modelId="{793A0711-6609-49A6-9E70-B6C4CDCB2C9A}">
      <dsp:nvSpPr>
        <dsp:cNvPr id="0" name=""/>
        <dsp:cNvSpPr/>
      </dsp:nvSpPr>
      <dsp:spPr>
        <a:xfrm>
          <a:off x="1005893" y="58837"/>
          <a:ext cx="4272509" cy="4272509"/>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76B752-E9D8-43E0-88FF-C961E39BD272}">
      <dsp:nvSpPr>
        <dsp:cNvPr id="0" name=""/>
        <dsp:cNvSpPr/>
      </dsp:nvSpPr>
      <dsp:spPr>
        <a:xfrm>
          <a:off x="927525" y="194376"/>
          <a:ext cx="4272509" cy="4272509"/>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68A34E-16D0-4DD1-9CBE-0B669090DBDC}">
      <dsp:nvSpPr>
        <dsp:cNvPr id="0" name=""/>
        <dsp:cNvSpPr/>
      </dsp:nvSpPr>
      <dsp:spPr>
        <a:xfrm>
          <a:off x="849086" y="58837"/>
          <a:ext cx="4272509" cy="4272509"/>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AFE1B-BCE8-412A-88A7-3F35639B4888}">
      <dsp:nvSpPr>
        <dsp:cNvPr id="0" name=""/>
        <dsp:cNvSpPr/>
      </dsp:nvSpPr>
      <dsp:spPr>
        <a:xfrm>
          <a:off x="1197058" y="294187"/>
          <a:ext cx="3890391" cy="3801808"/>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b="1" kern="1200" dirty="0">
              <a:latin typeface="Blanch Caps"/>
            </a:rPr>
            <a:t>Fuel Balance</a:t>
          </a:r>
        </a:p>
      </dsp:txBody>
      <dsp:txXfrm>
        <a:off x="3247386" y="1099809"/>
        <a:ext cx="1389425" cy="1131490"/>
      </dsp:txXfrm>
    </dsp:sp>
    <dsp:sp modelId="{1B2D7B0F-A851-4C6F-819C-3D236443B9D1}">
      <dsp:nvSpPr>
        <dsp:cNvPr id="0" name=""/>
        <dsp:cNvSpPr/>
      </dsp:nvSpPr>
      <dsp:spPr>
        <a:xfrm>
          <a:off x="1144668" y="429966"/>
          <a:ext cx="3838572" cy="3801808"/>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b="1" kern="1200" dirty="0">
              <a:solidFill>
                <a:srgbClr val="FFC000"/>
              </a:solidFill>
              <a:effectLst>
                <a:outerShdw blurRad="38100" dist="38100" dir="2700000" algn="tl">
                  <a:srgbClr val="000000">
                    <a:alpha val="43137"/>
                  </a:srgbClr>
                </a:outerShdw>
              </a:effectLst>
              <a:latin typeface="Blanch Caps"/>
            </a:rPr>
            <a:t>REPETITION</a:t>
          </a:r>
        </a:p>
      </dsp:txBody>
      <dsp:txXfrm>
        <a:off x="2058614" y="2896616"/>
        <a:ext cx="2056378" cy="995711"/>
      </dsp:txXfrm>
    </dsp:sp>
    <dsp:sp modelId="{ADF3651D-02BD-432D-837A-449565656304}">
      <dsp:nvSpPr>
        <dsp:cNvPr id="0" name=""/>
        <dsp:cNvSpPr/>
      </dsp:nvSpPr>
      <dsp:spPr>
        <a:xfrm>
          <a:off x="1084750" y="294187"/>
          <a:ext cx="3801808" cy="3801808"/>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b="1" kern="1200" dirty="0">
              <a:latin typeface="Blanch Caps"/>
            </a:rPr>
            <a:t>Meal Timing</a:t>
          </a:r>
        </a:p>
      </dsp:txBody>
      <dsp:txXfrm>
        <a:off x="1525127" y="1099809"/>
        <a:ext cx="1357788" cy="1131490"/>
      </dsp:txXfrm>
    </dsp:sp>
    <dsp:sp modelId="{793A0711-6609-49A6-9E70-B6C4CDCB2C9A}">
      <dsp:nvSpPr>
        <dsp:cNvPr id="0" name=""/>
        <dsp:cNvSpPr/>
      </dsp:nvSpPr>
      <dsp:spPr>
        <a:xfrm>
          <a:off x="1005893" y="58837"/>
          <a:ext cx="4272509" cy="4272509"/>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76B752-E9D8-43E0-88FF-C961E39BD272}">
      <dsp:nvSpPr>
        <dsp:cNvPr id="0" name=""/>
        <dsp:cNvSpPr/>
      </dsp:nvSpPr>
      <dsp:spPr>
        <a:xfrm>
          <a:off x="927525" y="194376"/>
          <a:ext cx="4272509" cy="4272509"/>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68A34E-16D0-4DD1-9CBE-0B669090DBDC}">
      <dsp:nvSpPr>
        <dsp:cNvPr id="0" name=""/>
        <dsp:cNvSpPr/>
      </dsp:nvSpPr>
      <dsp:spPr>
        <a:xfrm>
          <a:off x="849086" y="58837"/>
          <a:ext cx="4272509" cy="4272509"/>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EC0B091-EE5B-406A-9ED0-B3F93D75DEDE}"/>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3337BD3-A483-4498-B45C-4D7E1CD07C52}"/>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1857829C-C29B-40D5-90AF-FB772CFEF0DD}" type="datetimeFigureOut">
              <a:rPr lang="en-US" smtClean="0"/>
              <a:t>5/8/2018</a:t>
            </a:fld>
            <a:endParaRPr lang="en-US"/>
          </a:p>
        </p:txBody>
      </p:sp>
      <p:sp>
        <p:nvSpPr>
          <p:cNvPr id="4" name="Footer Placeholder 3">
            <a:extLst>
              <a:ext uri="{FF2B5EF4-FFF2-40B4-BE49-F238E27FC236}">
                <a16:creationId xmlns:a16="http://schemas.microsoft.com/office/drawing/2014/main" id="{42FB1C57-59BB-4888-98C1-EE8F5A805DB0}"/>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169CD64-6042-4093-8FB3-25D5ADAAAE61}"/>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EFEAA30D-A3FB-4188-99A6-07D3C67B1D9D}" type="slidenum">
              <a:rPr lang="en-US" smtClean="0"/>
              <a:t>‹#›</a:t>
            </a:fld>
            <a:endParaRPr lang="en-US"/>
          </a:p>
        </p:txBody>
      </p:sp>
    </p:spTree>
    <p:extLst>
      <p:ext uri="{BB962C8B-B14F-4D97-AF65-F5344CB8AC3E}">
        <p14:creationId xmlns:p14="http://schemas.microsoft.com/office/powerpoint/2010/main" val="1266982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1B4377C4-AA65-464F-A211-6FD180EDD4F9}" type="datetimeFigureOut">
              <a:rPr lang="en-US" smtClean="0"/>
              <a:t>5/8/2018</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D7D56B73-7211-4757-8DD9-084E4BF5E430}" type="slidenum">
              <a:rPr lang="en-US" smtClean="0"/>
              <a:t>‹#›</a:t>
            </a:fld>
            <a:endParaRPr lang="en-US"/>
          </a:p>
        </p:txBody>
      </p:sp>
    </p:spTree>
    <p:extLst>
      <p:ext uri="{BB962C8B-B14F-4D97-AF65-F5344CB8AC3E}">
        <p14:creationId xmlns:p14="http://schemas.microsoft.com/office/powerpoint/2010/main" val="806244943"/>
      </p:ext>
    </p:extLst>
  </p:cSld>
  <p:clrMap bg1="lt1" tx1="dk1" bg2="lt2" tx2="dk2" accent1="accent1" accent2="accent2" accent3="accent3" accent4="accent4" accent5="accent5" accent6="accent6" hlink="hlink" folHlink="folHlink"/>
  <p:notesStyle>
    <a:lvl1pPr marL="0" algn="l" defTabSz="914340" rtl="0" eaLnBrk="1" latinLnBrk="0" hangingPunct="1">
      <a:defRPr sz="1200" kern="1200">
        <a:solidFill>
          <a:schemeClr val="tx1"/>
        </a:solidFill>
        <a:latin typeface="+mn-lt"/>
        <a:ea typeface="+mn-ea"/>
        <a:cs typeface="+mn-cs"/>
      </a:defRPr>
    </a:lvl1pPr>
    <a:lvl2pPr marL="457170" algn="l" defTabSz="914340" rtl="0" eaLnBrk="1" latinLnBrk="0" hangingPunct="1">
      <a:defRPr sz="1200" kern="1200">
        <a:solidFill>
          <a:schemeClr val="tx1"/>
        </a:solidFill>
        <a:latin typeface="+mn-lt"/>
        <a:ea typeface="+mn-ea"/>
        <a:cs typeface="+mn-cs"/>
      </a:defRPr>
    </a:lvl2pPr>
    <a:lvl3pPr marL="914340" algn="l" defTabSz="914340" rtl="0" eaLnBrk="1" latinLnBrk="0" hangingPunct="1">
      <a:defRPr sz="1200" kern="1200">
        <a:solidFill>
          <a:schemeClr val="tx1"/>
        </a:solidFill>
        <a:latin typeface="+mn-lt"/>
        <a:ea typeface="+mn-ea"/>
        <a:cs typeface="+mn-cs"/>
      </a:defRPr>
    </a:lvl3pPr>
    <a:lvl4pPr marL="1371510" algn="l" defTabSz="914340" rtl="0" eaLnBrk="1" latinLnBrk="0" hangingPunct="1">
      <a:defRPr sz="1200" kern="1200">
        <a:solidFill>
          <a:schemeClr val="tx1"/>
        </a:solidFill>
        <a:latin typeface="+mn-lt"/>
        <a:ea typeface="+mn-ea"/>
        <a:cs typeface="+mn-cs"/>
      </a:defRPr>
    </a:lvl4pPr>
    <a:lvl5pPr marL="1828680" algn="l" defTabSz="914340" rtl="0" eaLnBrk="1" latinLnBrk="0" hangingPunct="1">
      <a:defRPr sz="1200" kern="1200">
        <a:solidFill>
          <a:schemeClr val="tx1"/>
        </a:solidFill>
        <a:latin typeface="+mn-lt"/>
        <a:ea typeface="+mn-ea"/>
        <a:cs typeface="+mn-cs"/>
      </a:defRPr>
    </a:lvl5pPr>
    <a:lvl6pPr marL="2285850" algn="l" defTabSz="914340" rtl="0" eaLnBrk="1" latinLnBrk="0" hangingPunct="1">
      <a:defRPr sz="1200" kern="1200">
        <a:solidFill>
          <a:schemeClr val="tx1"/>
        </a:solidFill>
        <a:latin typeface="+mn-lt"/>
        <a:ea typeface="+mn-ea"/>
        <a:cs typeface="+mn-cs"/>
      </a:defRPr>
    </a:lvl6pPr>
    <a:lvl7pPr marL="2743020" algn="l" defTabSz="914340" rtl="0" eaLnBrk="1" latinLnBrk="0" hangingPunct="1">
      <a:defRPr sz="1200" kern="1200">
        <a:solidFill>
          <a:schemeClr val="tx1"/>
        </a:solidFill>
        <a:latin typeface="+mn-lt"/>
        <a:ea typeface="+mn-ea"/>
        <a:cs typeface="+mn-cs"/>
      </a:defRPr>
    </a:lvl7pPr>
    <a:lvl8pPr marL="3200187" algn="l" defTabSz="914340" rtl="0" eaLnBrk="1" latinLnBrk="0" hangingPunct="1">
      <a:defRPr sz="1200" kern="1200">
        <a:solidFill>
          <a:schemeClr val="tx1"/>
        </a:solidFill>
        <a:latin typeface="+mn-lt"/>
        <a:ea typeface="+mn-ea"/>
        <a:cs typeface="+mn-cs"/>
      </a:defRPr>
    </a:lvl8pPr>
    <a:lvl9pPr marL="3657359" algn="l" defTabSz="91434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amazon.com/gp/product/0143113100/ref=as_li_tl?ie=UTF8&amp;camp=1789&amp;creative=9325&amp;creativeASIN=0143113100&amp;linkCode=as2&amp;tag=thebesbrapos-20&amp;linkId=SQTBQPLXJSVFQJFR"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p:txBody>
      </p:sp>
      <p:sp>
        <p:nvSpPr>
          <p:cNvPr id="4" name="Slide Number Placeholder 3"/>
          <p:cNvSpPr>
            <a:spLocks noGrp="1"/>
          </p:cNvSpPr>
          <p:nvPr>
            <p:ph type="sldNum" sz="quarter" idx="10"/>
          </p:nvPr>
        </p:nvSpPr>
        <p:spPr/>
        <p:txBody>
          <a:bodyPr/>
          <a:lstStyle/>
          <a:p>
            <a:fld id="{D7D56B73-7211-4757-8DD9-084E4BF5E430}" type="slidenum">
              <a:rPr lang="en-US" smtClean="0"/>
              <a:t>1</a:t>
            </a:fld>
            <a:endParaRPr lang="en-US"/>
          </a:p>
        </p:txBody>
      </p:sp>
    </p:spTree>
    <p:extLst>
      <p:ext uri="{BB962C8B-B14F-4D97-AF65-F5344CB8AC3E}">
        <p14:creationId xmlns:p14="http://schemas.microsoft.com/office/powerpoint/2010/main" val="1874737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xfrm>
            <a:off x="1204913" y="704850"/>
            <a:ext cx="4692650" cy="3519488"/>
          </a:xfrm>
          <a:prstGeom prst="rect">
            <a:avLst/>
          </a:prstGeom>
        </p:spPr>
        <p:txBody>
          <a:bodyPr/>
          <a:lstStyle/>
          <a:p>
            <a:endParaRPr/>
          </a:p>
        </p:txBody>
      </p:sp>
      <p:sp>
        <p:nvSpPr>
          <p:cNvPr id="137" name="Shape 137"/>
          <p:cNvSpPr>
            <a:spLocks noGrp="1"/>
          </p:cNvSpPr>
          <p:nvPr>
            <p:ph type="body" sz="quarter" idx="1"/>
          </p:nvPr>
        </p:nvSpPr>
        <p:spPr>
          <a:prstGeom prst="rect">
            <a:avLst/>
          </a:prstGeom>
        </p:spPr>
        <p:txBody>
          <a:bodyPr/>
          <a:lstStyle/>
          <a:p>
            <a:r>
              <a:rPr lang="en-US" b="1" dirty="0"/>
              <a:t>Nicole</a:t>
            </a:r>
          </a:p>
          <a:p>
            <a:r>
              <a:rPr b="1" dirty="0"/>
              <a:t>Read from </a:t>
            </a:r>
            <a:r>
              <a:rPr b="1" dirty="0" err="1"/>
              <a:t>Jekyl</a:t>
            </a:r>
            <a:r>
              <a:rPr b="1" dirty="0"/>
              <a:t> and Hyde:</a:t>
            </a:r>
            <a:r>
              <a:rPr dirty="0"/>
              <a:t> We regularly experience war with ourselves. This is not a new insight. For thousands of years philosophers, authors, artists and theologians have realized this. In more severe cases this shows up in compulsive and addictive behaviors. </a:t>
            </a:r>
            <a:r>
              <a:rPr b="1" dirty="0"/>
              <a:t>Is change possible?</a:t>
            </a:r>
            <a:r>
              <a:rPr dirty="0"/>
              <a:t> </a:t>
            </a:r>
            <a:r>
              <a:rPr b="1" dirty="0"/>
              <a:t>If so, how does it happen?</a:t>
            </a:r>
            <a:r>
              <a:rPr dirty="0"/>
              <a:t> There are no silver bullets but we keep learning things which are giving us hope.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1204913" y="704850"/>
            <a:ext cx="4692650" cy="3519488"/>
          </a:xfrm>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p>
            <a:r>
              <a:rPr lang="en-US" dirty="0"/>
              <a:t>Nicole</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NICOLE </a:t>
            </a:r>
          </a:p>
        </p:txBody>
      </p:sp>
      <p:sp>
        <p:nvSpPr>
          <p:cNvPr id="4" name="Slide Number Placeholder 3"/>
          <p:cNvSpPr>
            <a:spLocks noGrp="1"/>
          </p:cNvSpPr>
          <p:nvPr>
            <p:ph type="sldNum" sz="quarter" idx="10"/>
          </p:nvPr>
        </p:nvSpPr>
        <p:spPr/>
        <p:txBody>
          <a:bodyPr/>
          <a:lstStyle/>
          <a:p>
            <a:fld id="{D7D56B73-7211-4757-8DD9-084E4BF5E430}" type="slidenum">
              <a:rPr lang="en-US" smtClean="0"/>
              <a:t>4</a:t>
            </a:fld>
            <a:endParaRPr lang="en-US"/>
          </a:p>
        </p:txBody>
      </p:sp>
    </p:spTree>
    <p:extLst>
      <p:ext uri="{BB962C8B-B14F-4D97-AF65-F5344CB8AC3E}">
        <p14:creationId xmlns:p14="http://schemas.microsoft.com/office/powerpoint/2010/main" val="730457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p:txBody>
      </p:sp>
      <p:sp>
        <p:nvSpPr>
          <p:cNvPr id="4" name="Slide Number Placeholder 3"/>
          <p:cNvSpPr>
            <a:spLocks noGrp="1"/>
          </p:cNvSpPr>
          <p:nvPr>
            <p:ph type="sldNum" sz="quarter" idx="10"/>
          </p:nvPr>
        </p:nvSpPr>
        <p:spPr/>
        <p:txBody>
          <a:bodyPr/>
          <a:lstStyle/>
          <a:p>
            <a:fld id="{D7D56B73-7211-4757-8DD9-084E4BF5E430}" type="slidenum">
              <a:rPr lang="en-US" smtClean="0"/>
              <a:t>5</a:t>
            </a:fld>
            <a:endParaRPr lang="en-US"/>
          </a:p>
        </p:txBody>
      </p:sp>
    </p:spTree>
    <p:extLst>
      <p:ext uri="{BB962C8B-B14F-4D97-AF65-F5344CB8AC3E}">
        <p14:creationId xmlns:p14="http://schemas.microsoft.com/office/powerpoint/2010/main" val="67620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endParaRPr lang="en-US" dirty="0"/>
          </a:p>
          <a:p>
            <a:r>
              <a:rPr lang="en-US" dirty="0"/>
              <a:t>NICOLE</a:t>
            </a:r>
          </a:p>
          <a:p>
            <a:r>
              <a:rPr lang="en-US" dirty="0"/>
              <a:t>When you’re eating and the signal comes up from the</a:t>
            </a:r>
            <a:r>
              <a:rPr lang="en-US" baseline="0" dirty="0"/>
              <a:t> gut and moves through the thalamus and right into the insula. And the insula is the area of the brain that give an indication of hunger or fullness. The taste and the degree of hunger comes out of the insula. </a:t>
            </a:r>
          </a:p>
          <a:p>
            <a:r>
              <a:rPr lang="en-US" baseline="0" dirty="0"/>
              <a:t>Right next to the insula is the amygdala and that’s the alarm center of your brain. It says ok you’re hungry and it tastes good. All good…I’m going to stay calm.</a:t>
            </a:r>
          </a:p>
          <a:p>
            <a:r>
              <a:rPr lang="en-US" baseline="0" dirty="0"/>
              <a:t>Then it moves to the bottom of the striatum and this is the pleasure circuit. I made a decision to eat and it’s good, so you get a little dopamine spike. Whenever you make a decision you get pleasure from it – which is a little dopamine spike. </a:t>
            </a:r>
          </a:p>
          <a:p>
            <a:r>
              <a:rPr lang="en-US" baseline="0" dirty="0"/>
              <a:t>Then the front of the brain starts to interpret it- “this is good”</a:t>
            </a:r>
          </a:p>
          <a:p>
            <a:r>
              <a:rPr lang="en-US" baseline="0" dirty="0"/>
              <a:t>Then the Caudate begins to weigh decisions- what should I do here?</a:t>
            </a:r>
            <a:endParaRPr lang="en-US" dirty="0"/>
          </a:p>
        </p:txBody>
      </p:sp>
      <p:sp>
        <p:nvSpPr>
          <p:cNvPr id="4" name="Slide Number Placeholder 3"/>
          <p:cNvSpPr>
            <a:spLocks noGrp="1"/>
          </p:cNvSpPr>
          <p:nvPr>
            <p:ph type="sldNum" sz="quarter" idx="10"/>
          </p:nvPr>
        </p:nvSpPr>
        <p:spPr>
          <a:xfrm>
            <a:off x="4023092" y="8917422"/>
            <a:ext cx="3077739" cy="469424"/>
          </a:xfrm>
          <a:prstGeom prst="rect">
            <a:avLst/>
          </a:prstGeom>
        </p:spPr>
        <p:txBody>
          <a:bodyPr lIns="94219" tIns="47109" rIns="94219" bIns="47109"/>
          <a:lstStyle/>
          <a:p>
            <a:fld id="{D7D56B73-7211-4757-8DD9-084E4BF5E430}"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318027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a:t>NICOLE</a:t>
            </a:r>
          </a:p>
          <a:p>
            <a:r>
              <a:rPr lang="en-US" dirty="0"/>
              <a:t>IN the anorexic brain- I’m not hungry and this tastes</a:t>
            </a:r>
            <a:r>
              <a:rPr lang="en-US" baseline="0" dirty="0"/>
              <a:t> blah</a:t>
            </a:r>
            <a:endParaRPr lang="en-US" dirty="0"/>
          </a:p>
        </p:txBody>
      </p:sp>
      <p:sp>
        <p:nvSpPr>
          <p:cNvPr id="4" name="Slide Number Placeholder 3"/>
          <p:cNvSpPr>
            <a:spLocks noGrp="1"/>
          </p:cNvSpPr>
          <p:nvPr>
            <p:ph type="sldNum" sz="quarter" idx="10"/>
          </p:nvPr>
        </p:nvSpPr>
        <p:spPr>
          <a:xfrm>
            <a:off x="4023092" y="8917422"/>
            <a:ext cx="3077739" cy="469424"/>
          </a:xfrm>
          <a:prstGeom prst="rect">
            <a:avLst/>
          </a:prstGeom>
        </p:spPr>
        <p:txBody>
          <a:bodyPr lIns="94219" tIns="47109" rIns="94219" bIns="47109"/>
          <a:lstStyle/>
          <a:p>
            <a:fld id="{D7D56B73-7211-4757-8DD9-084E4BF5E430}"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26082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a:t>NICOLE</a:t>
            </a:r>
          </a:p>
          <a:p>
            <a:endParaRPr lang="en-US" dirty="0"/>
          </a:p>
        </p:txBody>
      </p:sp>
      <p:sp>
        <p:nvSpPr>
          <p:cNvPr id="4" name="Slide Number Placeholder 3"/>
          <p:cNvSpPr>
            <a:spLocks noGrp="1"/>
          </p:cNvSpPr>
          <p:nvPr>
            <p:ph type="sldNum" sz="quarter" idx="10"/>
          </p:nvPr>
        </p:nvSpPr>
        <p:spPr>
          <a:xfrm>
            <a:off x="4023092" y="8917422"/>
            <a:ext cx="3077739" cy="469424"/>
          </a:xfrm>
          <a:prstGeom prst="rect">
            <a:avLst/>
          </a:prstGeom>
        </p:spPr>
        <p:txBody>
          <a:bodyPr lIns="94219" tIns="47109" rIns="94219" bIns="47109"/>
          <a:lstStyle/>
          <a:p>
            <a:fld id="{D7D56B73-7211-4757-8DD9-084E4BF5E430}"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26082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xfrm>
            <a:off x="1204913" y="704850"/>
            <a:ext cx="4692650" cy="3519488"/>
          </a:xfrm>
          <a:prstGeom prst="rect">
            <a:avLst/>
          </a:prstGeom>
        </p:spPr>
        <p:txBody>
          <a:bodyPr/>
          <a:lstStyle/>
          <a:p>
            <a:endParaRPr/>
          </a:p>
        </p:txBody>
      </p:sp>
      <p:sp>
        <p:nvSpPr>
          <p:cNvPr id="258" name="Shape 258"/>
          <p:cNvSpPr>
            <a:spLocks noGrp="1"/>
          </p:cNvSpPr>
          <p:nvPr>
            <p:ph type="body" sz="quarter" idx="1"/>
          </p:nvPr>
        </p:nvSpPr>
        <p:spPr>
          <a:prstGeom prst="rect">
            <a:avLst/>
          </a:prstGeom>
        </p:spPr>
        <p:txBody>
          <a:bodyPr/>
          <a:lstStyle/>
          <a:p>
            <a:r>
              <a:rPr lang="en-US" dirty="0"/>
              <a:t>TAMMY</a:t>
            </a:r>
          </a:p>
          <a:p>
            <a:r>
              <a:rPr lang="en-US" dirty="0"/>
              <a:t>Dopamine is released in response to pleasure received from a binge; evidence supports that the brain begins automating its response to a behavior that is repeated, or rewarded, often. </a:t>
            </a:r>
            <a:endParaRPr dirty="0"/>
          </a:p>
        </p:txBody>
      </p:sp>
    </p:spTree>
    <p:extLst>
      <p:ext uri="{BB962C8B-B14F-4D97-AF65-F5344CB8AC3E}">
        <p14:creationId xmlns:p14="http://schemas.microsoft.com/office/powerpoint/2010/main" val="1582104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xfrm>
            <a:off x="1204913" y="704850"/>
            <a:ext cx="4692650" cy="3519488"/>
          </a:xfrm>
          <a:prstGeom prst="rect">
            <a:avLst/>
          </a:prstGeom>
        </p:spPr>
        <p:txBody>
          <a:bodyPr/>
          <a:lstStyle/>
          <a:p>
            <a:endParaRPr/>
          </a:p>
        </p:txBody>
      </p:sp>
      <p:sp>
        <p:nvSpPr>
          <p:cNvPr id="258" name="Shape 258"/>
          <p:cNvSpPr>
            <a:spLocks noGrp="1"/>
          </p:cNvSpPr>
          <p:nvPr>
            <p:ph type="body" sz="quarter" idx="1"/>
          </p:nvPr>
        </p:nvSpPr>
        <p:spPr>
          <a:prstGeom prst="rect">
            <a:avLst/>
          </a:prstGeom>
        </p:spPr>
        <p:txBody>
          <a:bodyPr/>
          <a:lstStyle/>
          <a:p>
            <a:r>
              <a:rPr lang="en-US" dirty="0"/>
              <a:t>TAMMY</a:t>
            </a:r>
          </a:p>
          <a:p>
            <a:r>
              <a:rPr lang="en-US" dirty="0"/>
              <a:t>So if the brain can predict a reward, it can respond to the dopamine trigger in the presence of, OR SIMPLY BY SEEING, the binge foods. </a:t>
            </a:r>
            <a:endParaRPr dirty="0"/>
          </a:p>
        </p:txBody>
      </p:sp>
    </p:spTree>
    <p:extLst>
      <p:ext uri="{BB962C8B-B14F-4D97-AF65-F5344CB8AC3E}">
        <p14:creationId xmlns:p14="http://schemas.microsoft.com/office/powerpoint/2010/main" val="1189852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xfrm>
            <a:off x="1204913" y="704850"/>
            <a:ext cx="4692650" cy="3519488"/>
          </a:xfrm>
          <a:prstGeom prst="rect">
            <a:avLst/>
          </a:prstGeom>
        </p:spPr>
        <p:txBody>
          <a:bodyPr/>
          <a:lstStyle/>
          <a:p>
            <a:endParaRPr/>
          </a:p>
        </p:txBody>
      </p:sp>
      <p:sp>
        <p:nvSpPr>
          <p:cNvPr id="258" name="Shape 258"/>
          <p:cNvSpPr>
            <a:spLocks noGrp="1"/>
          </p:cNvSpPr>
          <p:nvPr>
            <p:ph type="body" sz="quarter" idx="1"/>
          </p:nvPr>
        </p:nvSpPr>
        <p:spPr>
          <a:prstGeom prst="rect">
            <a:avLst/>
          </a:prstGeom>
        </p:spPr>
        <p:txBody>
          <a:bodyPr/>
          <a:lstStyle/>
          <a:p>
            <a:r>
              <a:rPr lang="en-US" dirty="0"/>
              <a:t>TAMMY</a:t>
            </a:r>
          </a:p>
          <a:p>
            <a:r>
              <a:rPr lang="en-US" dirty="0"/>
              <a:t>Evidence also suggests that the brain reward circuitry is more active when sugary foods are consumed in hungry subjects as compared to subjects who are satisfied, and not hungry. </a:t>
            </a:r>
            <a:endParaRPr dirty="0"/>
          </a:p>
        </p:txBody>
      </p:sp>
    </p:spTree>
    <p:extLst>
      <p:ext uri="{BB962C8B-B14F-4D97-AF65-F5344CB8AC3E}">
        <p14:creationId xmlns:p14="http://schemas.microsoft.com/office/powerpoint/2010/main" val="33951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xfrm>
            <a:off x="1204913" y="704850"/>
            <a:ext cx="4692650" cy="3519488"/>
          </a:xfrm>
          <a:prstGeom prst="rect">
            <a:avLst/>
          </a:prstGeom>
        </p:spPr>
        <p:txBody>
          <a:bodyPr/>
          <a:lstStyle/>
          <a:p>
            <a:endParaRPr/>
          </a:p>
        </p:txBody>
      </p:sp>
      <p:sp>
        <p:nvSpPr>
          <p:cNvPr id="258" name="Shape 258"/>
          <p:cNvSpPr>
            <a:spLocks noGrp="1"/>
          </p:cNvSpPr>
          <p:nvPr>
            <p:ph type="body" sz="quarter" idx="1"/>
          </p:nvPr>
        </p:nvSpPr>
        <p:spPr>
          <a:prstGeom prst="rect">
            <a:avLst/>
          </a:prstGeom>
        </p:spPr>
        <p:txBody>
          <a:bodyPr/>
          <a:lstStyle/>
          <a:p>
            <a:r>
              <a:rPr lang="en-US" dirty="0"/>
              <a:t>TAMMY</a:t>
            </a:r>
          </a:p>
          <a:p>
            <a:r>
              <a:rPr lang="en-US" dirty="0"/>
              <a:t>Evidence also suggests that the brain reward circuitry is more active when sugary foods are consumed in hungry subjects as compared to subjects who are satisfied, and not hungry. </a:t>
            </a:r>
            <a:endParaRPr dirty="0"/>
          </a:p>
        </p:txBody>
      </p:sp>
    </p:spTree>
    <p:extLst>
      <p:ext uri="{BB962C8B-B14F-4D97-AF65-F5344CB8AC3E}">
        <p14:creationId xmlns:p14="http://schemas.microsoft.com/office/powerpoint/2010/main" val="1068898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xfrm>
            <a:off x="1204913" y="704850"/>
            <a:ext cx="4692650" cy="3519488"/>
          </a:xfrm>
          <a:prstGeom prst="rect">
            <a:avLst/>
          </a:prstGeom>
        </p:spPr>
        <p:txBody>
          <a:bodyPr/>
          <a:lstStyle/>
          <a:p>
            <a:endParaRPr/>
          </a:p>
        </p:txBody>
      </p:sp>
      <p:sp>
        <p:nvSpPr>
          <p:cNvPr id="258" name="Shape 258"/>
          <p:cNvSpPr>
            <a:spLocks noGrp="1"/>
          </p:cNvSpPr>
          <p:nvPr>
            <p:ph type="body" sz="quarter" idx="1"/>
          </p:nvPr>
        </p:nvSpPr>
        <p:spPr>
          <a:prstGeom prst="rect">
            <a:avLst/>
          </a:prstGeom>
        </p:spPr>
        <p:txBody>
          <a:bodyPr/>
          <a:lstStyle/>
          <a:p>
            <a:r>
              <a:rPr lang="en-US" dirty="0"/>
              <a:t>TAMMY </a:t>
            </a:r>
            <a:endParaRPr dirty="0"/>
          </a:p>
        </p:txBody>
      </p:sp>
    </p:spTree>
    <p:extLst>
      <p:ext uri="{BB962C8B-B14F-4D97-AF65-F5344CB8AC3E}">
        <p14:creationId xmlns:p14="http://schemas.microsoft.com/office/powerpoint/2010/main" val="247568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xfrm>
            <a:off x="1204913" y="704850"/>
            <a:ext cx="4692650" cy="3519488"/>
          </a:xfrm>
          <a:prstGeom prst="rect">
            <a:avLst/>
          </a:prstGeom>
        </p:spPr>
        <p:txBody>
          <a:bodyPr/>
          <a:lstStyle/>
          <a:p>
            <a:endParaRPr/>
          </a:p>
        </p:txBody>
      </p:sp>
      <p:sp>
        <p:nvSpPr>
          <p:cNvPr id="258" name="Shape 258"/>
          <p:cNvSpPr>
            <a:spLocks noGrp="1"/>
          </p:cNvSpPr>
          <p:nvPr>
            <p:ph type="body" sz="quarter" idx="1"/>
          </p:nvPr>
        </p:nvSpPr>
        <p:spPr>
          <a:prstGeom prst="rect">
            <a:avLst/>
          </a:prstGeom>
        </p:spPr>
        <p:txBody>
          <a:bodyPr/>
          <a:lstStyle/>
          <a:p>
            <a:r>
              <a:rPr lang="en-US" dirty="0"/>
              <a:t>TAMMY</a:t>
            </a:r>
          </a:p>
          <a:p>
            <a:r>
              <a:rPr lang="en-US" dirty="0"/>
              <a:t>Evidence also suggests that the brain reward circuitry is more active when sugary foods are consumed in hungry subjects as compared to subjects who are satisfied, and not hungry. </a:t>
            </a:r>
          </a:p>
          <a:p>
            <a:endParaRPr lang="en-US" dirty="0"/>
          </a:p>
          <a:p>
            <a:r>
              <a:rPr lang="en-US" dirty="0"/>
              <a:t>Yet it is easier for our clients to see their cravings as lack of willpower, vs a physiological response from both dopamine triggers and blood sugar imbalance…which in turn increases stress, and on and on….</a:t>
            </a:r>
            <a:endParaRPr dirty="0"/>
          </a:p>
        </p:txBody>
      </p:sp>
    </p:spTree>
    <p:extLst>
      <p:ext uri="{BB962C8B-B14F-4D97-AF65-F5344CB8AC3E}">
        <p14:creationId xmlns:p14="http://schemas.microsoft.com/office/powerpoint/2010/main" val="2280546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p:txBody>
      </p:sp>
      <p:sp>
        <p:nvSpPr>
          <p:cNvPr id="4" name="Slide Number Placeholder 3"/>
          <p:cNvSpPr>
            <a:spLocks noGrp="1"/>
          </p:cNvSpPr>
          <p:nvPr>
            <p:ph type="sldNum" sz="quarter" idx="10"/>
          </p:nvPr>
        </p:nvSpPr>
        <p:spPr/>
        <p:txBody>
          <a:bodyPr/>
          <a:lstStyle/>
          <a:p>
            <a:fld id="{D7D56B73-7211-4757-8DD9-084E4BF5E430}" type="slidenum">
              <a:rPr lang="en-US" smtClean="0"/>
              <a:t>15</a:t>
            </a:fld>
            <a:endParaRPr lang="en-US"/>
          </a:p>
        </p:txBody>
      </p:sp>
    </p:spTree>
    <p:extLst>
      <p:ext uri="{BB962C8B-B14F-4D97-AF65-F5344CB8AC3E}">
        <p14:creationId xmlns:p14="http://schemas.microsoft.com/office/powerpoint/2010/main" val="1332032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a:p>
            <a:r>
              <a:rPr lang="en-US" dirty="0"/>
              <a:t>The brain has less capability of creating new pathways to handle familiar urges when it is being flooded under a swell of emotions. When the brain is flooded under a wave of shame and hopelessness, it is very difficult to interrupt, slow down or even see another way out of the familiar binge cycle. </a:t>
            </a:r>
          </a:p>
        </p:txBody>
      </p:sp>
      <p:sp>
        <p:nvSpPr>
          <p:cNvPr id="4" name="Slide Number Placeholder 3"/>
          <p:cNvSpPr>
            <a:spLocks noGrp="1"/>
          </p:cNvSpPr>
          <p:nvPr>
            <p:ph type="sldNum" sz="quarter" idx="10"/>
          </p:nvPr>
        </p:nvSpPr>
        <p:spPr/>
        <p:txBody>
          <a:bodyPr/>
          <a:lstStyle/>
          <a:p>
            <a:fld id="{D7D56B73-7211-4757-8DD9-084E4BF5E430}" type="slidenum">
              <a:rPr lang="en-US" smtClean="0"/>
              <a:t>16</a:t>
            </a:fld>
            <a:endParaRPr lang="en-US"/>
          </a:p>
        </p:txBody>
      </p:sp>
    </p:spTree>
    <p:extLst>
      <p:ext uri="{BB962C8B-B14F-4D97-AF65-F5344CB8AC3E}">
        <p14:creationId xmlns:p14="http://schemas.microsoft.com/office/powerpoint/2010/main" val="3282997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a:t>TAMMY</a:t>
            </a:r>
          </a:p>
          <a:p>
            <a:r>
              <a:rPr lang="en-US" dirty="0"/>
              <a:t>Consider the impact that flood gates can have on protecting the land and community. These flood gates, built over time as a counter response to repeated flood patterns, hold back the rush of water and open opportunities for the community to take different routes to safety. Likewise, if the cycle of emotional flooding is slowed down by a flood gate, the brain can then begin to  emotionally engage in a new way within a safe space. A fresh pathway begins to develop.  </a:t>
            </a:r>
          </a:p>
          <a:p>
            <a:r>
              <a:rPr lang="en-US" dirty="0"/>
              <a:t>This is called Response Flexibility - the capacity to demonstrate restraint, to allow enough time between what we sense emotionally and how we choose to act. During this time, we can actually think and reflect, and see another way out.</a:t>
            </a:r>
          </a:p>
        </p:txBody>
      </p:sp>
      <p:sp>
        <p:nvSpPr>
          <p:cNvPr id="4" name="Slide Number Placeholder 3"/>
          <p:cNvSpPr>
            <a:spLocks noGrp="1"/>
          </p:cNvSpPr>
          <p:nvPr>
            <p:ph type="sldNum" sz="quarter" idx="10"/>
          </p:nvPr>
        </p:nvSpPr>
        <p:spPr/>
        <p:txBody>
          <a:bodyPr lIns="94219" tIns="47109" rIns="94219" bIns="47109"/>
          <a:lstStyle/>
          <a:p>
            <a:fld id="{BAE9422D-043A-4DF8-BCAB-8FA66CD51BCC}" type="slidenum">
              <a:rPr lang="en-US" smtClean="0"/>
              <a:pPr/>
              <a:t>17</a:t>
            </a:fld>
            <a:endParaRPr lang="en-US"/>
          </a:p>
        </p:txBody>
      </p:sp>
    </p:spTree>
    <p:extLst>
      <p:ext uri="{BB962C8B-B14F-4D97-AF65-F5344CB8AC3E}">
        <p14:creationId xmlns:p14="http://schemas.microsoft.com/office/powerpoint/2010/main" val="2702086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a:t>TAMMY</a:t>
            </a:r>
          </a:p>
          <a:p>
            <a:endParaRPr lang="en-US" dirty="0"/>
          </a:p>
        </p:txBody>
      </p:sp>
      <p:sp>
        <p:nvSpPr>
          <p:cNvPr id="4" name="Slide Number Placeholder 3"/>
          <p:cNvSpPr>
            <a:spLocks noGrp="1"/>
          </p:cNvSpPr>
          <p:nvPr>
            <p:ph type="sldNum" sz="quarter" idx="10"/>
          </p:nvPr>
        </p:nvSpPr>
        <p:spPr/>
        <p:txBody>
          <a:bodyPr lIns="94219" tIns="47109" rIns="94219" bIns="47109"/>
          <a:lstStyle/>
          <a:p>
            <a:fld id="{BAE9422D-043A-4DF8-BCAB-8FA66CD51BCC}" type="slidenum">
              <a:rPr lang="en-US" smtClean="0"/>
              <a:pPr/>
              <a:t>18</a:t>
            </a:fld>
            <a:endParaRPr lang="en-US"/>
          </a:p>
        </p:txBody>
      </p:sp>
    </p:spTree>
    <p:extLst>
      <p:ext uri="{BB962C8B-B14F-4D97-AF65-F5344CB8AC3E}">
        <p14:creationId xmlns:p14="http://schemas.microsoft.com/office/powerpoint/2010/main" val="37065466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NICOLE</a:t>
            </a:r>
          </a:p>
        </p:txBody>
      </p:sp>
      <p:sp>
        <p:nvSpPr>
          <p:cNvPr id="4" name="Slide Number Placeholder 3"/>
          <p:cNvSpPr>
            <a:spLocks noGrp="1"/>
          </p:cNvSpPr>
          <p:nvPr>
            <p:ph type="sldNum" sz="quarter" idx="10"/>
          </p:nvPr>
        </p:nvSpPr>
        <p:spPr/>
        <p:txBody>
          <a:bodyPr/>
          <a:lstStyle/>
          <a:p>
            <a:fld id="{D7D56B73-7211-4757-8DD9-084E4BF5E430}" type="slidenum">
              <a:rPr lang="en-US" smtClean="0"/>
              <a:t>19</a:t>
            </a:fld>
            <a:endParaRPr lang="en-US"/>
          </a:p>
        </p:txBody>
      </p:sp>
    </p:spTree>
    <p:extLst>
      <p:ext uri="{BB962C8B-B14F-4D97-AF65-F5344CB8AC3E}">
        <p14:creationId xmlns:p14="http://schemas.microsoft.com/office/powerpoint/2010/main" val="11517457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a:t>Nicole</a:t>
            </a:r>
          </a:p>
          <a:p>
            <a:r>
              <a:rPr lang="en-US" dirty="0"/>
              <a:t>Gray matter can actually shrink or thicken; neural connections can be forged and refined or weakened and severed. Changes in the physical brain manifest as changes in our abilities. For example, each time we learn a new dance step, it reflects a change in our physical brains: new "wires" (neural pathways) that give instructions to our bodies on how to perform the step. Each time we forget someone's name, it also reflects brain change— "</a:t>
            </a:r>
            <a:r>
              <a:rPr lang="en-US" dirty="0" err="1"/>
              <a:t>wires"that</a:t>
            </a:r>
            <a:r>
              <a:rPr lang="en-US" dirty="0"/>
              <a:t> once connected to the memory have been degraded, or even severed. As these examples show, changes in the brain can result in improved skills (a new dance step) or a weakening of skills (a forgotten name).</a:t>
            </a:r>
          </a:p>
          <a:p>
            <a:endParaRPr lang="en-US" dirty="0"/>
          </a:p>
          <a:p>
            <a:r>
              <a:rPr lang="en-US" dirty="0"/>
              <a:t>The ability of the brain to change structure and function based on input from repeated behaviors, emotions, and thoughts is an empowering truth of the last decade with far reaching implications and possibilities for almost every aspect of human life and culture. However, this same characteristic, making your brain amazingly resilient, also makes it very vulnerable to outside and internal, usually unconscious, influences. In his book </a:t>
            </a:r>
            <a:r>
              <a:rPr lang="en-US" b="1" dirty="0">
                <a:hlinkClick r:id="rId3"/>
              </a:rPr>
              <a:t>The Brain That Changes Itself: Stories of Personal Triumph from the Frontiers of Brain Science</a:t>
            </a:r>
            <a:r>
              <a:rPr lang="en-US" dirty="0"/>
              <a:t>, Norman Doidge calls this the “plastic paradox.”</a:t>
            </a:r>
          </a:p>
        </p:txBody>
      </p:sp>
      <p:sp>
        <p:nvSpPr>
          <p:cNvPr id="4" name="Slide Number Placeholder 3"/>
          <p:cNvSpPr>
            <a:spLocks noGrp="1"/>
          </p:cNvSpPr>
          <p:nvPr>
            <p:ph type="sldNum" sz="quarter" idx="10"/>
          </p:nvPr>
        </p:nvSpPr>
        <p:spPr>
          <a:xfrm>
            <a:off x="4023092" y="8917422"/>
            <a:ext cx="3077739" cy="469424"/>
          </a:xfrm>
          <a:prstGeom prst="rect">
            <a:avLst/>
          </a:prstGeom>
        </p:spPr>
        <p:txBody>
          <a:bodyPr lIns="94219" tIns="47109" rIns="94219" bIns="47109"/>
          <a:lstStyle/>
          <a:p>
            <a:fld id="{D7D56B73-7211-4757-8DD9-084E4BF5E430}"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645811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nicole</a:t>
            </a:r>
            <a:endParaRPr lang="en-US" dirty="0"/>
          </a:p>
        </p:txBody>
      </p:sp>
      <p:sp>
        <p:nvSpPr>
          <p:cNvPr id="4" name="Slide Number Placeholder 3"/>
          <p:cNvSpPr>
            <a:spLocks noGrp="1"/>
          </p:cNvSpPr>
          <p:nvPr>
            <p:ph type="sldNum" sz="quarter" idx="10"/>
          </p:nvPr>
        </p:nvSpPr>
        <p:spPr/>
        <p:txBody>
          <a:bodyPr/>
          <a:lstStyle/>
          <a:p>
            <a:fld id="{D7D56B73-7211-4757-8DD9-084E4BF5E430}" type="slidenum">
              <a:rPr lang="en-US" smtClean="0"/>
              <a:t>21</a:t>
            </a:fld>
            <a:endParaRPr lang="en-US"/>
          </a:p>
        </p:txBody>
      </p:sp>
    </p:spTree>
    <p:extLst>
      <p:ext uri="{BB962C8B-B14F-4D97-AF65-F5344CB8AC3E}">
        <p14:creationId xmlns:p14="http://schemas.microsoft.com/office/powerpoint/2010/main" val="3210748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Nicole</a:t>
            </a:r>
          </a:p>
        </p:txBody>
      </p:sp>
      <p:sp>
        <p:nvSpPr>
          <p:cNvPr id="4" name="Slide Number Placeholder 3"/>
          <p:cNvSpPr>
            <a:spLocks noGrp="1"/>
          </p:cNvSpPr>
          <p:nvPr>
            <p:ph type="sldNum" sz="quarter" idx="10"/>
          </p:nvPr>
        </p:nvSpPr>
        <p:spPr/>
        <p:txBody>
          <a:bodyPr/>
          <a:lstStyle/>
          <a:p>
            <a:fld id="{D7D56B73-7211-4757-8DD9-084E4BF5E430}" type="slidenum">
              <a:rPr lang="en-US" smtClean="0"/>
              <a:t>22</a:t>
            </a:fld>
            <a:endParaRPr lang="en-US"/>
          </a:p>
        </p:txBody>
      </p:sp>
    </p:spTree>
    <p:extLst>
      <p:ext uri="{BB962C8B-B14F-4D97-AF65-F5344CB8AC3E}">
        <p14:creationId xmlns:p14="http://schemas.microsoft.com/office/powerpoint/2010/main" val="30338895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a:t>Nicole</a:t>
            </a:r>
          </a:p>
        </p:txBody>
      </p:sp>
      <p:sp>
        <p:nvSpPr>
          <p:cNvPr id="4" name="Slide Number Placeholder 3"/>
          <p:cNvSpPr>
            <a:spLocks noGrp="1"/>
          </p:cNvSpPr>
          <p:nvPr>
            <p:ph type="sldNum" sz="quarter" idx="10"/>
          </p:nvPr>
        </p:nvSpPr>
        <p:spPr>
          <a:xfrm>
            <a:off x="4023092" y="8917422"/>
            <a:ext cx="3077739" cy="469424"/>
          </a:xfrm>
          <a:prstGeom prst="rect">
            <a:avLst/>
          </a:prstGeom>
        </p:spPr>
        <p:txBody>
          <a:bodyPr lIns="94219" tIns="47109" rIns="94219" bIns="47109"/>
          <a:lstStyle/>
          <a:p>
            <a:fld id="{D7D56B73-7211-4757-8DD9-084E4BF5E430}"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074561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Nicole</a:t>
            </a:r>
          </a:p>
        </p:txBody>
      </p:sp>
      <p:sp>
        <p:nvSpPr>
          <p:cNvPr id="4" name="Slide Number Placeholder 3"/>
          <p:cNvSpPr>
            <a:spLocks noGrp="1"/>
          </p:cNvSpPr>
          <p:nvPr>
            <p:ph type="sldNum" sz="quarter" idx="10"/>
          </p:nvPr>
        </p:nvSpPr>
        <p:spPr/>
        <p:txBody>
          <a:bodyPr/>
          <a:lstStyle/>
          <a:p>
            <a:fld id="{D7D56B73-7211-4757-8DD9-084E4BF5E430}" type="slidenum">
              <a:rPr lang="en-US" smtClean="0"/>
              <a:t>24</a:t>
            </a:fld>
            <a:endParaRPr lang="en-US"/>
          </a:p>
        </p:txBody>
      </p:sp>
    </p:spTree>
    <p:extLst>
      <p:ext uri="{BB962C8B-B14F-4D97-AF65-F5344CB8AC3E}">
        <p14:creationId xmlns:p14="http://schemas.microsoft.com/office/powerpoint/2010/main" val="26975341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a:p>
            <a:r>
              <a:rPr lang="en-US" dirty="0"/>
              <a:t>Rediscovering hunger and fullness is developing a new brain pathway…and three equally important steps help deepen this new pathway over time</a:t>
            </a:r>
          </a:p>
        </p:txBody>
      </p:sp>
      <p:sp>
        <p:nvSpPr>
          <p:cNvPr id="4" name="Slide Number Placeholder 3"/>
          <p:cNvSpPr>
            <a:spLocks noGrp="1"/>
          </p:cNvSpPr>
          <p:nvPr>
            <p:ph type="sldNum" sz="quarter" idx="10"/>
          </p:nvPr>
        </p:nvSpPr>
        <p:spPr/>
        <p:txBody>
          <a:bodyPr/>
          <a:lstStyle/>
          <a:p>
            <a:fld id="{D7D56B73-7211-4757-8DD9-084E4BF5E430}" type="slidenum">
              <a:rPr lang="en-US" smtClean="0"/>
              <a:t>25</a:t>
            </a:fld>
            <a:endParaRPr lang="en-US"/>
          </a:p>
        </p:txBody>
      </p:sp>
    </p:spTree>
    <p:extLst>
      <p:ext uri="{BB962C8B-B14F-4D97-AF65-F5344CB8AC3E}">
        <p14:creationId xmlns:p14="http://schemas.microsoft.com/office/powerpoint/2010/main" val="16954140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a:p>
            <a:r>
              <a:rPr lang="en-US" dirty="0"/>
              <a:t>The jet lag experience is an example of how meal timing itself can readjust our hunger/fullness cycle. We don’t feel guilty about eating when we aren’t hungry when we are adjusting to a new time zone – the emotional flooding is held back and a new pathway is allowed to develop</a:t>
            </a:r>
          </a:p>
        </p:txBody>
      </p:sp>
      <p:sp>
        <p:nvSpPr>
          <p:cNvPr id="4" name="Slide Number Placeholder 3"/>
          <p:cNvSpPr>
            <a:spLocks noGrp="1"/>
          </p:cNvSpPr>
          <p:nvPr>
            <p:ph type="sldNum" sz="quarter" idx="10"/>
          </p:nvPr>
        </p:nvSpPr>
        <p:spPr/>
        <p:txBody>
          <a:bodyPr/>
          <a:lstStyle/>
          <a:p>
            <a:fld id="{D7D56B73-7211-4757-8DD9-084E4BF5E430}" type="slidenum">
              <a:rPr lang="en-US" smtClean="0"/>
              <a:t>26</a:t>
            </a:fld>
            <a:endParaRPr lang="en-US"/>
          </a:p>
        </p:txBody>
      </p:sp>
    </p:spTree>
    <p:extLst>
      <p:ext uri="{BB962C8B-B14F-4D97-AF65-F5344CB8AC3E}">
        <p14:creationId xmlns:p14="http://schemas.microsoft.com/office/powerpoint/2010/main" val="34100277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p:txBody>
      </p:sp>
      <p:sp>
        <p:nvSpPr>
          <p:cNvPr id="4" name="Slide Number Placeholder 3"/>
          <p:cNvSpPr>
            <a:spLocks noGrp="1"/>
          </p:cNvSpPr>
          <p:nvPr>
            <p:ph type="sldNum" sz="quarter" idx="10"/>
          </p:nvPr>
        </p:nvSpPr>
        <p:spPr/>
        <p:txBody>
          <a:bodyPr/>
          <a:lstStyle/>
          <a:p>
            <a:fld id="{D7D56B73-7211-4757-8DD9-084E4BF5E430}" type="slidenum">
              <a:rPr lang="en-US" smtClean="0"/>
              <a:t>27</a:t>
            </a:fld>
            <a:endParaRPr lang="en-US"/>
          </a:p>
        </p:txBody>
      </p:sp>
    </p:spTree>
    <p:extLst>
      <p:ext uri="{BB962C8B-B14F-4D97-AF65-F5344CB8AC3E}">
        <p14:creationId xmlns:p14="http://schemas.microsoft.com/office/powerpoint/2010/main" val="24507140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p:txBody>
      </p:sp>
      <p:sp>
        <p:nvSpPr>
          <p:cNvPr id="4" name="Slide Number Placeholder 3"/>
          <p:cNvSpPr>
            <a:spLocks noGrp="1"/>
          </p:cNvSpPr>
          <p:nvPr>
            <p:ph type="sldNum" sz="quarter" idx="10"/>
          </p:nvPr>
        </p:nvSpPr>
        <p:spPr/>
        <p:txBody>
          <a:bodyPr/>
          <a:lstStyle/>
          <a:p>
            <a:fld id="{D7D56B73-7211-4757-8DD9-084E4BF5E430}" type="slidenum">
              <a:rPr lang="en-US" smtClean="0"/>
              <a:t>28</a:t>
            </a:fld>
            <a:endParaRPr lang="en-US"/>
          </a:p>
        </p:txBody>
      </p:sp>
    </p:spTree>
    <p:extLst>
      <p:ext uri="{BB962C8B-B14F-4D97-AF65-F5344CB8AC3E}">
        <p14:creationId xmlns:p14="http://schemas.microsoft.com/office/powerpoint/2010/main" val="15852498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p:txBody>
      </p:sp>
      <p:sp>
        <p:nvSpPr>
          <p:cNvPr id="4" name="Slide Number Placeholder 3"/>
          <p:cNvSpPr>
            <a:spLocks noGrp="1"/>
          </p:cNvSpPr>
          <p:nvPr>
            <p:ph type="sldNum" sz="quarter" idx="10"/>
          </p:nvPr>
        </p:nvSpPr>
        <p:spPr/>
        <p:txBody>
          <a:bodyPr/>
          <a:lstStyle/>
          <a:p>
            <a:fld id="{D7D56B73-7211-4757-8DD9-084E4BF5E430}" type="slidenum">
              <a:rPr lang="en-US" smtClean="0"/>
              <a:t>29</a:t>
            </a:fld>
            <a:endParaRPr lang="en-US"/>
          </a:p>
        </p:txBody>
      </p:sp>
    </p:spTree>
    <p:extLst>
      <p:ext uri="{BB962C8B-B14F-4D97-AF65-F5344CB8AC3E}">
        <p14:creationId xmlns:p14="http://schemas.microsoft.com/office/powerpoint/2010/main" val="16583629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a:p>
            <a:r>
              <a:rPr lang="en-US" dirty="0"/>
              <a:t>Recognizing physical balance in fuel choices themselves and emotional balance supporting those choices as equally important. </a:t>
            </a:r>
          </a:p>
        </p:txBody>
      </p:sp>
      <p:sp>
        <p:nvSpPr>
          <p:cNvPr id="4" name="Slide Number Placeholder 3"/>
          <p:cNvSpPr>
            <a:spLocks noGrp="1"/>
          </p:cNvSpPr>
          <p:nvPr>
            <p:ph type="sldNum" sz="quarter" idx="10"/>
          </p:nvPr>
        </p:nvSpPr>
        <p:spPr/>
        <p:txBody>
          <a:bodyPr/>
          <a:lstStyle/>
          <a:p>
            <a:fld id="{D7D56B73-7211-4757-8DD9-084E4BF5E430}" type="slidenum">
              <a:rPr lang="en-US" smtClean="0"/>
              <a:t>30</a:t>
            </a:fld>
            <a:endParaRPr lang="en-US"/>
          </a:p>
        </p:txBody>
      </p:sp>
    </p:spTree>
    <p:extLst>
      <p:ext uri="{BB962C8B-B14F-4D97-AF65-F5344CB8AC3E}">
        <p14:creationId xmlns:p14="http://schemas.microsoft.com/office/powerpoint/2010/main" val="19494443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a:p>
            <a:r>
              <a:rPr lang="en-US" dirty="0"/>
              <a:t>Why variety?</a:t>
            </a:r>
          </a:p>
        </p:txBody>
      </p:sp>
      <p:sp>
        <p:nvSpPr>
          <p:cNvPr id="4" name="Slide Number Placeholder 3"/>
          <p:cNvSpPr>
            <a:spLocks noGrp="1"/>
          </p:cNvSpPr>
          <p:nvPr>
            <p:ph type="sldNum" sz="quarter" idx="10"/>
          </p:nvPr>
        </p:nvSpPr>
        <p:spPr/>
        <p:txBody>
          <a:bodyPr/>
          <a:lstStyle/>
          <a:p>
            <a:fld id="{D7D56B73-7211-4757-8DD9-084E4BF5E430}" type="slidenum">
              <a:rPr lang="en-US" smtClean="0"/>
              <a:t>31</a:t>
            </a:fld>
            <a:endParaRPr lang="en-US"/>
          </a:p>
        </p:txBody>
      </p:sp>
    </p:spTree>
    <p:extLst>
      <p:ext uri="{BB962C8B-B14F-4D97-AF65-F5344CB8AC3E}">
        <p14:creationId xmlns:p14="http://schemas.microsoft.com/office/powerpoint/2010/main" val="3022773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a:p>
            <a:r>
              <a:rPr lang="en-US" dirty="0"/>
              <a:t>Notice the word “fuel” in place of “food” – it is a conscious choice that also serves as a flood gate to hold back the emotional meanings attached to food created by disordered eating thoughts and beliefs. Fuel implies a more neutral description and active purpose that can help diffuse anxiety and fear that may be triggered by the word “food” itself. </a:t>
            </a:r>
          </a:p>
          <a:p>
            <a:r>
              <a:rPr lang="en-US" dirty="0"/>
              <a:t>The fuel choices made for each meal and snack are uniquely varied for each person and offer opportunities to experiment with how different combinations of fuel choices feel both physically and emotionally. The flood gate of fuel balance offers unlimited opportunities to hold back the emotional flooding with neutral language and with each different combination and try out the new pathways that are beginning to develop.</a:t>
            </a:r>
          </a:p>
        </p:txBody>
      </p:sp>
      <p:sp>
        <p:nvSpPr>
          <p:cNvPr id="4" name="Slide Number Placeholder 3"/>
          <p:cNvSpPr>
            <a:spLocks noGrp="1"/>
          </p:cNvSpPr>
          <p:nvPr>
            <p:ph type="sldNum" sz="quarter" idx="10"/>
          </p:nvPr>
        </p:nvSpPr>
        <p:spPr/>
        <p:txBody>
          <a:bodyPr/>
          <a:lstStyle/>
          <a:p>
            <a:fld id="{D7D56B73-7211-4757-8DD9-084E4BF5E430}" type="slidenum">
              <a:rPr lang="en-US" smtClean="0"/>
              <a:t>32</a:t>
            </a:fld>
            <a:endParaRPr lang="en-US"/>
          </a:p>
        </p:txBody>
      </p:sp>
    </p:spTree>
    <p:extLst>
      <p:ext uri="{BB962C8B-B14F-4D97-AF65-F5344CB8AC3E}">
        <p14:creationId xmlns:p14="http://schemas.microsoft.com/office/powerpoint/2010/main" val="1791539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p:txBody>
      </p:sp>
      <p:sp>
        <p:nvSpPr>
          <p:cNvPr id="4" name="Slide Number Placeholder 3"/>
          <p:cNvSpPr>
            <a:spLocks noGrp="1"/>
          </p:cNvSpPr>
          <p:nvPr>
            <p:ph type="sldNum" sz="quarter" idx="10"/>
          </p:nvPr>
        </p:nvSpPr>
        <p:spPr/>
        <p:txBody>
          <a:bodyPr/>
          <a:lstStyle/>
          <a:p>
            <a:fld id="{D7D56B73-7211-4757-8DD9-084E4BF5E430}" type="slidenum">
              <a:rPr lang="en-US" smtClean="0"/>
              <a:t>33</a:t>
            </a:fld>
            <a:endParaRPr lang="en-US"/>
          </a:p>
        </p:txBody>
      </p:sp>
    </p:spTree>
    <p:extLst>
      <p:ext uri="{BB962C8B-B14F-4D97-AF65-F5344CB8AC3E}">
        <p14:creationId xmlns:p14="http://schemas.microsoft.com/office/powerpoint/2010/main" val="4008116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p:txBody>
      </p:sp>
      <p:sp>
        <p:nvSpPr>
          <p:cNvPr id="4" name="Slide Number Placeholder 3"/>
          <p:cNvSpPr>
            <a:spLocks noGrp="1"/>
          </p:cNvSpPr>
          <p:nvPr>
            <p:ph type="sldNum" sz="quarter" idx="10"/>
          </p:nvPr>
        </p:nvSpPr>
        <p:spPr/>
        <p:txBody>
          <a:bodyPr/>
          <a:lstStyle/>
          <a:p>
            <a:fld id="{D7D56B73-7211-4757-8DD9-084E4BF5E430}" type="slidenum">
              <a:rPr lang="en-US" smtClean="0"/>
              <a:t>34</a:t>
            </a:fld>
            <a:endParaRPr lang="en-US"/>
          </a:p>
        </p:txBody>
      </p:sp>
    </p:spTree>
    <p:extLst>
      <p:ext uri="{BB962C8B-B14F-4D97-AF65-F5344CB8AC3E}">
        <p14:creationId xmlns:p14="http://schemas.microsoft.com/office/powerpoint/2010/main" val="8865784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a:p>
            <a:r>
              <a:rPr lang="en-US" dirty="0"/>
              <a:t>Repetition: simply holding back the emotional flooding through meal timing and fuel balance blended with shame reduction…and repeating this process……</a:t>
            </a:r>
          </a:p>
          <a:p>
            <a:r>
              <a:rPr lang="en-US" dirty="0"/>
              <a:t>May differ in how long between and  what types of fuel, but the repetition itself is what reinforces the new pathway</a:t>
            </a:r>
          </a:p>
        </p:txBody>
      </p:sp>
      <p:sp>
        <p:nvSpPr>
          <p:cNvPr id="4" name="Slide Number Placeholder 3"/>
          <p:cNvSpPr>
            <a:spLocks noGrp="1"/>
          </p:cNvSpPr>
          <p:nvPr>
            <p:ph type="sldNum" sz="quarter" idx="10"/>
          </p:nvPr>
        </p:nvSpPr>
        <p:spPr/>
        <p:txBody>
          <a:bodyPr/>
          <a:lstStyle/>
          <a:p>
            <a:fld id="{D7D56B73-7211-4757-8DD9-084E4BF5E430}" type="slidenum">
              <a:rPr lang="en-US" smtClean="0"/>
              <a:t>35</a:t>
            </a:fld>
            <a:endParaRPr lang="en-US"/>
          </a:p>
        </p:txBody>
      </p:sp>
    </p:spTree>
    <p:extLst>
      <p:ext uri="{BB962C8B-B14F-4D97-AF65-F5344CB8AC3E}">
        <p14:creationId xmlns:p14="http://schemas.microsoft.com/office/powerpoint/2010/main" val="12172093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p:txBody>
      </p:sp>
      <p:sp>
        <p:nvSpPr>
          <p:cNvPr id="4" name="Slide Number Placeholder 3"/>
          <p:cNvSpPr>
            <a:spLocks noGrp="1"/>
          </p:cNvSpPr>
          <p:nvPr>
            <p:ph type="sldNum" sz="quarter" idx="10"/>
          </p:nvPr>
        </p:nvSpPr>
        <p:spPr/>
        <p:txBody>
          <a:bodyPr/>
          <a:lstStyle/>
          <a:p>
            <a:fld id="{D7D56B73-7211-4757-8DD9-084E4BF5E430}" type="slidenum">
              <a:rPr lang="en-US" smtClean="0"/>
              <a:t>36</a:t>
            </a:fld>
            <a:endParaRPr lang="en-US"/>
          </a:p>
        </p:txBody>
      </p:sp>
    </p:spTree>
    <p:extLst>
      <p:ext uri="{BB962C8B-B14F-4D97-AF65-F5344CB8AC3E}">
        <p14:creationId xmlns:p14="http://schemas.microsoft.com/office/powerpoint/2010/main" val="29827299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Tammy</a:t>
            </a:r>
          </a:p>
        </p:txBody>
      </p:sp>
      <p:sp>
        <p:nvSpPr>
          <p:cNvPr id="4" name="Slide Number Placeholder 3"/>
          <p:cNvSpPr>
            <a:spLocks noGrp="1"/>
          </p:cNvSpPr>
          <p:nvPr>
            <p:ph type="sldNum" sz="quarter" idx="10"/>
          </p:nvPr>
        </p:nvSpPr>
        <p:spPr/>
        <p:txBody>
          <a:bodyPr/>
          <a:lstStyle/>
          <a:p>
            <a:fld id="{D7D56B73-7211-4757-8DD9-084E4BF5E430}" type="slidenum">
              <a:rPr lang="en-US" smtClean="0"/>
              <a:t>37</a:t>
            </a:fld>
            <a:endParaRPr lang="en-US"/>
          </a:p>
        </p:txBody>
      </p:sp>
    </p:spTree>
    <p:extLst>
      <p:ext uri="{BB962C8B-B14F-4D97-AF65-F5344CB8AC3E}">
        <p14:creationId xmlns:p14="http://schemas.microsoft.com/office/powerpoint/2010/main" val="3758225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err="1"/>
              <a:t>nicole</a:t>
            </a:r>
            <a:endParaRPr lang="en-US" dirty="0"/>
          </a:p>
          <a:p>
            <a:r>
              <a:rPr lang="en-US" dirty="0"/>
              <a:t>BIO BEHAVIORAL INTERVENTIONS</a:t>
            </a:r>
          </a:p>
          <a:p>
            <a:r>
              <a:rPr lang="en-US" dirty="0"/>
              <a:t>THIS IS MINDFULNESS! </a:t>
            </a:r>
          </a:p>
        </p:txBody>
      </p:sp>
      <p:sp>
        <p:nvSpPr>
          <p:cNvPr id="4" name="Slide Number Placeholder 3"/>
          <p:cNvSpPr>
            <a:spLocks noGrp="1"/>
          </p:cNvSpPr>
          <p:nvPr>
            <p:ph type="sldNum" sz="quarter" idx="10"/>
          </p:nvPr>
        </p:nvSpPr>
        <p:spPr>
          <a:xfrm>
            <a:off x="4023092" y="8917422"/>
            <a:ext cx="3077739" cy="469424"/>
          </a:xfrm>
          <a:prstGeom prst="rect">
            <a:avLst/>
          </a:prstGeom>
        </p:spPr>
        <p:txBody>
          <a:bodyPr lIns="94219" tIns="47109" rIns="94219" bIns="47109"/>
          <a:lstStyle/>
          <a:p>
            <a:fld id="{D7D56B73-7211-4757-8DD9-084E4BF5E430}"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0336013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a:t>Nicole </a:t>
            </a:r>
          </a:p>
        </p:txBody>
      </p:sp>
      <p:sp>
        <p:nvSpPr>
          <p:cNvPr id="4" name="Slide Number Placeholder 3"/>
          <p:cNvSpPr>
            <a:spLocks noGrp="1"/>
          </p:cNvSpPr>
          <p:nvPr>
            <p:ph type="sldNum" sz="quarter" idx="10"/>
          </p:nvPr>
        </p:nvSpPr>
        <p:spPr>
          <a:xfrm>
            <a:off x="4023092" y="8917422"/>
            <a:ext cx="3077739" cy="469424"/>
          </a:xfrm>
          <a:prstGeom prst="rect">
            <a:avLst/>
          </a:prstGeom>
        </p:spPr>
        <p:txBody>
          <a:bodyPr lIns="94219" tIns="47109" rIns="94219" bIns="47109"/>
          <a:lstStyle/>
          <a:p>
            <a:fld id="{D7D56B73-7211-4757-8DD9-084E4BF5E430}"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0336013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nicole</a:t>
            </a:r>
            <a:endParaRPr lang="en-US" dirty="0"/>
          </a:p>
        </p:txBody>
      </p:sp>
      <p:sp>
        <p:nvSpPr>
          <p:cNvPr id="4" name="Slide Number Placeholder 3"/>
          <p:cNvSpPr>
            <a:spLocks noGrp="1"/>
          </p:cNvSpPr>
          <p:nvPr>
            <p:ph type="sldNum" sz="quarter" idx="10"/>
          </p:nvPr>
        </p:nvSpPr>
        <p:spPr/>
        <p:txBody>
          <a:bodyPr/>
          <a:lstStyle/>
          <a:p>
            <a:fld id="{D7D56B73-7211-4757-8DD9-084E4BF5E430}" type="slidenum">
              <a:rPr lang="en-US" smtClean="0"/>
              <a:t>40</a:t>
            </a:fld>
            <a:endParaRPr lang="en-US"/>
          </a:p>
        </p:txBody>
      </p:sp>
    </p:spTree>
    <p:extLst>
      <p:ext uri="{BB962C8B-B14F-4D97-AF65-F5344CB8AC3E}">
        <p14:creationId xmlns:p14="http://schemas.microsoft.com/office/powerpoint/2010/main" val="250845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r>
              <a:rPr lang="en-US" dirty="0" err="1"/>
              <a:t>nicole</a:t>
            </a:r>
            <a:endParaRPr lang="en-US" dirty="0"/>
          </a:p>
          <a:p>
            <a:r>
              <a:rPr lang="en-US" dirty="0"/>
              <a:t>The Refocus step is where the real work is done. In the beginning, you may think of it as the "no pain, no gain" step. Mental exercise is like a physical workout. In Refocusing, you have work to do: You must shift the gears yourself. With effort and focused mindfulness, you are going to do what the caudate nucleus normally does easily and automatically, which is to let you know when to switch to another behavior. Think of a surgeon scrubbing his hands before surgery: The surgeon doesn't need to wait for a timer to go off to know when it's time to stop scrubbing. After a while, the behavior is simply automatic. After a while he gets a "feel" for when he's scrubbed enough. But people with OCD can't get the feeling that something is done once it's done. The automatic pilot is broken. Fortunately, doing the Four Steps can usually fix it.</a:t>
            </a:r>
          </a:p>
          <a:p>
            <a:r>
              <a:rPr lang="en-US" dirty="0"/>
              <a:t>In Refocusing, the idea is to work around the OCD thoughts and urges by shifting attention to something else, if only for a few minutes. Early on, you may choose some specific behavior to replace compulsive washing or checking. Any constructive, pleasant behavior will do. Hobbies are particularly good. For example, you may decide to take a walk, exercise, listen to music, read, play a computer game, knit, or shoot a basketball.</a:t>
            </a:r>
          </a:p>
          <a:p>
            <a:r>
              <a:rPr lang="en-US" dirty="0"/>
              <a:t>When the thought comes, you first Relabel it as an obsessive thought or a compulsive urge and then Reattribute it to the fact that you have OCD--a medical problem. Then Refocus your attention to this other behavior that you have chosen. Start the process of Refocusing by refusing to take the obsessive-compulsive symptoms at face value. Say to yourself, "I'm experiencing a symptom of OCD. I need to do another behavior."</a:t>
            </a:r>
          </a:p>
          <a:p>
            <a:r>
              <a:rPr lang="en-US" dirty="0"/>
              <a:t>You must train yourself in a new method of responding to the thoughts and urges, redirecting your attention to something other than the OCD symptoms. The goal of treatment is to stop responding to the OCD symptoms while acknowledging that, for the short term, these uncomfortable feelings will continue to bother you. You begin to "work around" them by doing another behavior. You learn that even though the OCD feeling is there, it doesn't have to control what you do. You make the decision about what you're going to do, rather than respond to OCD thoughts and urges as a robot would. By Refocusing, you reclaim your decision-making power. Those biochemical glitches in your brain are no longer running the show.</a:t>
            </a:r>
          </a:p>
        </p:txBody>
      </p:sp>
      <p:sp>
        <p:nvSpPr>
          <p:cNvPr id="4" name="Slide Number Placeholder 3"/>
          <p:cNvSpPr>
            <a:spLocks noGrp="1"/>
          </p:cNvSpPr>
          <p:nvPr>
            <p:ph type="sldNum" sz="quarter" idx="10"/>
          </p:nvPr>
        </p:nvSpPr>
        <p:spPr>
          <a:xfrm>
            <a:off x="4023092" y="8917422"/>
            <a:ext cx="3077739" cy="469424"/>
          </a:xfrm>
          <a:prstGeom prst="rect">
            <a:avLst/>
          </a:prstGeom>
        </p:spPr>
        <p:txBody>
          <a:bodyPr lIns="94219" tIns="47109" rIns="94219" bIns="47109"/>
          <a:lstStyle/>
          <a:p>
            <a:fld id="{D7D56B73-7211-4757-8DD9-084E4BF5E430}"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2816024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nicole</a:t>
            </a:r>
            <a:endParaRPr lang="en-US" dirty="0"/>
          </a:p>
        </p:txBody>
      </p:sp>
      <p:sp>
        <p:nvSpPr>
          <p:cNvPr id="4" name="Slide Number Placeholder 3"/>
          <p:cNvSpPr>
            <a:spLocks noGrp="1"/>
          </p:cNvSpPr>
          <p:nvPr>
            <p:ph type="sldNum" sz="quarter" idx="10"/>
          </p:nvPr>
        </p:nvSpPr>
        <p:spPr/>
        <p:txBody>
          <a:bodyPr/>
          <a:lstStyle/>
          <a:p>
            <a:fld id="{D7D56B73-7211-4757-8DD9-084E4BF5E430}" type="slidenum">
              <a:rPr lang="en-US" smtClean="0"/>
              <a:t>42</a:t>
            </a:fld>
            <a:endParaRPr lang="en-US"/>
          </a:p>
        </p:txBody>
      </p:sp>
    </p:spTree>
    <p:extLst>
      <p:ext uri="{BB962C8B-B14F-4D97-AF65-F5344CB8AC3E}">
        <p14:creationId xmlns:p14="http://schemas.microsoft.com/office/powerpoint/2010/main" val="34083414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nicole</a:t>
            </a:r>
            <a:endParaRPr lang="en-US" dirty="0"/>
          </a:p>
        </p:txBody>
      </p:sp>
      <p:sp>
        <p:nvSpPr>
          <p:cNvPr id="4" name="Slide Number Placeholder 3"/>
          <p:cNvSpPr>
            <a:spLocks noGrp="1"/>
          </p:cNvSpPr>
          <p:nvPr>
            <p:ph type="sldNum" sz="quarter" idx="10"/>
          </p:nvPr>
        </p:nvSpPr>
        <p:spPr/>
        <p:txBody>
          <a:bodyPr/>
          <a:lstStyle/>
          <a:p>
            <a:fld id="{D7D56B73-7211-4757-8DD9-084E4BF5E430}" type="slidenum">
              <a:rPr lang="en-US" smtClean="0"/>
              <a:t>43</a:t>
            </a:fld>
            <a:endParaRPr lang="en-US"/>
          </a:p>
        </p:txBody>
      </p:sp>
    </p:spTree>
    <p:extLst>
      <p:ext uri="{BB962C8B-B14F-4D97-AF65-F5344CB8AC3E}">
        <p14:creationId xmlns:p14="http://schemas.microsoft.com/office/powerpoint/2010/main" val="3682457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nicole</a:t>
            </a:r>
            <a:endParaRPr lang="en-US" dirty="0"/>
          </a:p>
        </p:txBody>
      </p:sp>
      <p:sp>
        <p:nvSpPr>
          <p:cNvPr id="4" name="Slide Number Placeholder 3"/>
          <p:cNvSpPr>
            <a:spLocks noGrp="1"/>
          </p:cNvSpPr>
          <p:nvPr>
            <p:ph type="sldNum" sz="quarter" idx="10"/>
          </p:nvPr>
        </p:nvSpPr>
        <p:spPr/>
        <p:txBody>
          <a:bodyPr/>
          <a:lstStyle/>
          <a:p>
            <a:fld id="{D7D56B73-7211-4757-8DD9-084E4BF5E430}" type="slidenum">
              <a:rPr lang="en-US" smtClean="0"/>
              <a:t>44</a:t>
            </a:fld>
            <a:endParaRPr lang="en-US"/>
          </a:p>
        </p:txBody>
      </p:sp>
    </p:spTree>
    <p:extLst>
      <p:ext uri="{BB962C8B-B14F-4D97-AF65-F5344CB8AC3E}">
        <p14:creationId xmlns:p14="http://schemas.microsoft.com/office/powerpoint/2010/main" val="3388376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a:t>
            </a:r>
          </a:p>
        </p:txBody>
      </p:sp>
      <p:sp>
        <p:nvSpPr>
          <p:cNvPr id="4" name="Slide Number Placeholder 3"/>
          <p:cNvSpPr>
            <a:spLocks noGrp="1"/>
          </p:cNvSpPr>
          <p:nvPr>
            <p:ph type="sldNum" sz="quarter" idx="10"/>
          </p:nvPr>
        </p:nvSpPr>
        <p:spPr/>
        <p:txBody>
          <a:bodyPr/>
          <a:lstStyle/>
          <a:p>
            <a:fld id="{D7D56B73-7211-4757-8DD9-084E4BF5E430}" type="slidenum">
              <a:rPr lang="en-US" smtClean="0"/>
              <a:t>45</a:t>
            </a:fld>
            <a:endParaRPr lang="en-US"/>
          </a:p>
        </p:txBody>
      </p:sp>
    </p:spTree>
    <p:extLst>
      <p:ext uri="{BB962C8B-B14F-4D97-AF65-F5344CB8AC3E}">
        <p14:creationId xmlns:p14="http://schemas.microsoft.com/office/powerpoint/2010/main" val="14387832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a:t>
            </a:r>
          </a:p>
        </p:txBody>
      </p:sp>
      <p:sp>
        <p:nvSpPr>
          <p:cNvPr id="4" name="Slide Number Placeholder 3"/>
          <p:cNvSpPr>
            <a:spLocks noGrp="1"/>
          </p:cNvSpPr>
          <p:nvPr>
            <p:ph type="sldNum" sz="quarter" idx="10"/>
          </p:nvPr>
        </p:nvSpPr>
        <p:spPr/>
        <p:txBody>
          <a:bodyPr/>
          <a:lstStyle/>
          <a:p>
            <a:fld id="{D7D56B73-7211-4757-8DD9-084E4BF5E430}" type="slidenum">
              <a:rPr lang="en-US" smtClean="0"/>
              <a:t>46</a:t>
            </a:fld>
            <a:endParaRPr lang="en-US"/>
          </a:p>
        </p:txBody>
      </p:sp>
    </p:spTree>
    <p:extLst>
      <p:ext uri="{BB962C8B-B14F-4D97-AF65-F5344CB8AC3E}">
        <p14:creationId xmlns:p14="http://schemas.microsoft.com/office/powerpoint/2010/main" val="3567496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a:t>
            </a:r>
          </a:p>
        </p:txBody>
      </p:sp>
      <p:sp>
        <p:nvSpPr>
          <p:cNvPr id="4" name="Slide Number Placeholder 3"/>
          <p:cNvSpPr>
            <a:spLocks noGrp="1"/>
          </p:cNvSpPr>
          <p:nvPr>
            <p:ph type="sldNum" sz="quarter" idx="10"/>
          </p:nvPr>
        </p:nvSpPr>
        <p:spPr/>
        <p:txBody>
          <a:bodyPr/>
          <a:lstStyle/>
          <a:p>
            <a:fld id="{D7D56B73-7211-4757-8DD9-084E4BF5E430}" type="slidenum">
              <a:rPr lang="en-US" smtClean="0"/>
              <a:t>47</a:t>
            </a:fld>
            <a:endParaRPr lang="en-US"/>
          </a:p>
        </p:txBody>
      </p:sp>
    </p:spTree>
    <p:extLst>
      <p:ext uri="{BB962C8B-B14F-4D97-AF65-F5344CB8AC3E}">
        <p14:creationId xmlns:p14="http://schemas.microsoft.com/office/powerpoint/2010/main" val="3056968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a:t>
            </a:r>
          </a:p>
        </p:txBody>
      </p:sp>
      <p:sp>
        <p:nvSpPr>
          <p:cNvPr id="4" name="Slide Number Placeholder 3"/>
          <p:cNvSpPr>
            <a:spLocks noGrp="1"/>
          </p:cNvSpPr>
          <p:nvPr>
            <p:ph type="sldNum" sz="quarter" idx="10"/>
          </p:nvPr>
        </p:nvSpPr>
        <p:spPr/>
        <p:txBody>
          <a:bodyPr/>
          <a:lstStyle/>
          <a:p>
            <a:fld id="{D7D56B73-7211-4757-8DD9-084E4BF5E430}" type="slidenum">
              <a:rPr lang="en-US" smtClean="0"/>
              <a:t>48</a:t>
            </a:fld>
            <a:endParaRPr lang="en-US"/>
          </a:p>
        </p:txBody>
      </p:sp>
    </p:spTree>
    <p:extLst>
      <p:ext uri="{BB962C8B-B14F-4D97-AF65-F5344CB8AC3E}">
        <p14:creationId xmlns:p14="http://schemas.microsoft.com/office/powerpoint/2010/main" val="1017968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a:t>
            </a:r>
          </a:p>
        </p:txBody>
      </p:sp>
      <p:sp>
        <p:nvSpPr>
          <p:cNvPr id="4" name="Slide Number Placeholder 3"/>
          <p:cNvSpPr>
            <a:spLocks noGrp="1"/>
          </p:cNvSpPr>
          <p:nvPr>
            <p:ph type="sldNum" sz="quarter" idx="10"/>
          </p:nvPr>
        </p:nvSpPr>
        <p:spPr/>
        <p:txBody>
          <a:bodyPr/>
          <a:lstStyle/>
          <a:p>
            <a:fld id="{D7D56B73-7211-4757-8DD9-084E4BF5E430}" type="slidenum">
              <a:rPr lang="en-US" smtClean="0"/>
              <a:t>49</a:t>
            </a:fld>
            <a:endParaRPr lang="en-US"/>
          </a:p>
        </p:txBody>
      </p:sp>
    </p:spTree>
    <p:extLst>
      <p:ext uri="{BB962C8B-B14F-4D97-AF65-F5344CB8AC3E}">
        <p14:creationId xmlns:p14="http://schemas.microsoft.com/office/powerpoint/2010/main" val="1715846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66750" y="1149350"/>
            <a:ext cx="7810500" cy="2324100"/>
          </a:xfrm>
          <a:prstGeom prst="rect">
            <a:avLst/>
          </a:prstGeom>
        </p:spPr>
        <p:txBody>
          <a:bodyPr anchor="b"/>
          <a:lstStyle/>
          <a:p>
            <a:r>
              <a:t>Title Text</a:t>
            </a:r>
          </a:p>
        </p:txBody>
      </p:sp>
      <p:sp>
        <p:nvSpPr>
          <p:cNvPr id="12" name="Body Level One…"/>
          <p:cNvSpPr txBox="1">
            <a:spLocks noGrp="1"/>
          </p:cNvSpPr>
          <p:nvPr>
            <p:ph type="body" sz="quarter" idx="1"/>
          </p:nvPr>
        </p:nvSpPr>
        <p:spPr>
          <a:xfrm>
            <a:off x="666750" y="3536950"/>
            <a:ext cx="7810500" cy="793750"/>
          </a:xfrm>
          <a:prstGeom prst="rect">
            <a:avLst/>
          </a:prstGeom>
        </p:spPr>
        <p:txBody>
          <a:bodyPr anchor="t"/>
          <a:lstStyle>
            <a:lvl1pPr marL="0" indent="0" algn="ctr">
              <a:spcBef>
                <a:spcPts val="0"/>
              </a:spcBef>
              <a:buSzTx/>
              <a:buNone/>
              <a:defRPr sz="1800"/>
            </a:lvl1pPr>
            <a:lvl2pPr marL="0" indent="96004" algn="ctr">
              <a:spcBef>
                <a:spcPts val="0"/>
              </a:spcBef>
              <a:buSzTx/>
              <a:buNone/>
              <a:defRPr sz="1800"/>
            </a:lvl2pPr>
            <a:lvl3pPr marL="0" indent="192008" algn="ctr">
              <a:spcBef>
                <a:spcPts val="0"/>
              </a:spcBef>
              <a:buSzTx/>
              <a:buNone/>
              <a:defRPr sz="1800"/>
            </a:lvl3pPr>
            <a:lvl4pPr marL="0" indent="288012" algn="ctr">
              <a:spcBef>
                <a:spcPts val="0"/>
              </a:spcBef>
              <a:buSzTx/>
              <a:buNone/>
              <a:defRPr sz="1800"/>
            </a:lvl4pPr>
            <a:lvl5pPr marL="0" indent="384016" algn="ctr">
              <a:spcBef>
                <a:spcPts val="0"/>
              </a:spcBef>
              <a:buSzTx/>
              <a:buNone/>
              <a:defRPr sz="18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4135189"/>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172238" y="336550"/>
            <a:ext cx="6800850" cy="4368800"/>
          </a:xfrm>
          <a:prstGeom prst="rect">
            <a:avLst/>
          </a:prstGeom>
        </p:spPr>
        <p:txBody>
          <a:bodyPr lIns="38400" tIns="19202" rIns="38400" bIns="19202" anchor="t">
            <a:noAutofit/>
          </a:bodyPr>
          <a:lstStyle/>
          <a:p>
            <a:endParaRPr/>
          </a:p>
        </p:txBody>
      </p:sp>
      <p:sp>
        <p:nvSpPr>
          <p:cNvPr id="21" name="Title Text"/>
          <p:cNvSpPr txBox="1">
            <a:spLocks noGrp="1"/>
          </p:cNvSpPr>
          <p:nvPr>
            <p:ph type="title"/>
          </p:nvPr>
        </p:nvSpPr>
        <p:spPr>
          <a:xfrm>
            <a:off x="238125" y="4724400"/>
            <a:ext cx="8667750" cy="1003300"/>
          </a:xfrm>
          <a:prstGeom prst="rect">
            <a:avLst/>
          </a:prstGeom>
        </p:spPr>
        <p:txBody>
          <a:bodyPr anchor="b"/>
          <a:lstStyle/>
          <a:p>
            <a:r>
              <a:t>Title Text</a:t>
            </a:r>
          </a:p>
        </p:txBody>
      </p:sp>
      <p:sp>
        <p:nvSpPr>
          <p:cNvPr id="22" name="Body Level One…"/>
          <p:cNvSpPr txBox="1">
            <a:spLocks noGrp="1"/>
          </p:cNvSpPr>
          <p:nvPr>
            <p:ph type="body" sz="quarter" idx="1"/>
          </p:nvPr>
        </p:nvSpPr>
        <p:spPr>
          <a:xfrm>
            <a:off x="238125" y="5759450"/>
            <a:ext cx="8667750" cy="793750"/>
          </a:xfrm>
          <a:prstGeom prst="rect">
            <a:avLst/>
          </a:prstGeom>
        </p:spPr>
        <p:txBody>
          <a:bodyPr anchor="t"/>
          <a:lstStyle>
            <a:lvl1pPr marL="0" indent="0" algn="ctr">
              <a:spcBef>
                <a:spcPts val="0"/>
              </a:spcBef>
              <a:buSzTx/>
              <a:buNone/>
              <a:defRPr sz="1800"/>
            </a:lvl1pPr>
            <a:lvl2pPr marL="0" indent="96004" algn="ctr">
              <a:spcBef>
                <a:spcPts val="0"/>
              </a:spcBef>
              <a:buSzTx/>
              <a:buNone/>
              <a:defRPr sz="1800"/>
            </a:lvl2pPr>
            <a:lvl3pPr marL="0" indent="192008" algn="ctr">
              <a:spcBef>
                <a:spcPts val="0"/>
              </a:spcBef>
              <a:buSzTx/>
              <a:buNone/>
              <a:defRPr sz="1800"/>
            </a:lvl3pPr>
            <a:lvl4pPr marL="0" indent="288012" algn="ctr">
              <a:spcBef>
                <a:spcPts val="0"/>
              </a:spcBef>
              <a:buSzTx/>
              <a:buNone/>
              <a:defRPr sz="1800"/>
            </a:lvl4pPr>
            <a:lvl5pPr marL="0" indent="384016" algn="ctr">
              <a:spcBef>
                <a:spcPts val="0"/>
              </a:spcBef>
              <a:buSzTx/>
              <a:buNone/>
              <a:defRPr sz="18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816911614"/>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666750" y="2266950"/>
            <a:ext cx="7810500" cy="23241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14375006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4937244" y="552450"/>
            <a:ext cx="3571875" cy="5753100"/>
          </a:xfrm>
          <a:prstGeom prst="rect">
            <a:avLst/>
          </a:prstGeom>
        </p:spPr>
        <p:txBody>
          <a:bodyPr lIns="38400" tIns="19202" rIns="38400" bIns="19202" anchor="t">
            <a:noAutofit/>
          </a:bodyPr>
          <a:lstStyle/>
          <a:p>
            <a:endParaRPr/>
          </a:p>
        </p:txBody>
      </p:sp>
      <p:sp>
        <p:nvSpPr>
          <p:cNvPr id="39" name="Title Text"/>
          <p:cNvSpPr txBox="1">
            <a:spLocks noGrp="1"/>
          </p:cNvSpPr>
          <p:nvPr>
            <p:ph type="title"/>
          </p:nvPr>
        </p:nvSpPr>
        <p:spPr>
          <a:xfrm>
            <a:off x="619129" y="552450"/>
            <a:ext cx="3833813" cy="2806700"/>
          </a:xfrm>
          <a:prstGeom prst="rect">
            <a:avLst/>
          </a:prstGeom>
        </p:spPr>
        <p:txBody>
          <a:bodyPr anchor="b"/>
          <a:lstStyle>
            <a:lvl1pPr>
              <a:defRPr sz="3500"/>
            </a:lvl1pPr>
          </a:lstStyle>
          <a:p>
            <a:r>
              <a:t>Title Text</a:t>
            </a:r>
          </a:p>
        </p:txBody>
      </p:sp>
      <p:sp>
        <p:nvSpPr>
          <p:cNvPr id="40" name="Body Level One…"/>
          <p:cNvSpPr txBox="1">
            <a:spLocks noGrp="1"/>
          </p:cNvSpPr>
          <p:nvPr>
            <p:ph type="body" sz="quarter" idx="1"/>
          </p:nvPr>
        </p:nvSpPr>
        <p:spPr>
          <a:xfrm>
            <a:off x="619129" y="3422650"/>
            <a:ext cx="3833813" cy="2882900"/>
          </a:xfrm>
          <a:prstGeom prst="rect">
            <a:avLst/>
          </a:prstGeom>
        </p:spPr>
        <p:txBody>
          <a:bodyPr anchor="t"/>
          <a:lstStyle>
            <a:lvl1pPr marL="0" indent="0" algn="ctr">
              <a:spcBef>
                <a:spcPts val="0"/>
              </a:spcBef>
              <a:buSzTx/>
              <a:buNone/>
              <a:defRPr sz="1800"/>
            </a:lvl1pPr>
            <a:lvl2pPr marL="0" indent="96004" algn="ctr">
              <a:spcBef>
                <a:spcPts val="0"/>
              </a:spcBef>
              <a:buSzTx/>
              <a:buNone/>
              <a:defRPr sz="1800"/>
            </a:lvl2pPr>
            <a:lvl3pPr marL="0" indent="192008" algn="ctr">
              <a:spcBef>
                <a:spcPts val="0"/>
              </a:spcBef>
              <a:buSzTx/>
              <a:buNone/>
              <a:defRPr sz="1800"/>
            </a:lvl3pPr>
            <a:lvl4pPr marL="0" indent="288012" algn="ctr">
              <a:spcBef>
                <a:spcPts val="0"/>
              </a:spcBef>
              <a:buSzTx/>
              <a:buNone/>
              <a:defRPr sz="1800"/>
            </a:lvl4pPr>
            <a:lvl5pPr marL="0" indent="384016" algn="ctr">
              <a:spcBef>
                <a:spcPts val="0"/>
              </a:spcBef>
              <a:buSzTx/>
              <a:buNone/>
              <a:defRPr sz="18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39193475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05368206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4938714" y="1619250"/>
            <a:ext cx="3571875" cy="4603750"/>
          </a:xfrm>
          <a:prstGeom prst="rect">
            <a:avLst/>
          </a:prstGeom>
        </p:spPr>
        <p:txBody>
          <a:bodyPr lIns="38400" tIns="19202" rIns="38400" bIns="19202"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633413" y="1619250"/>
            <a:ext cx="3752850" cy="4603750"/>
          </a:xfrm>
          <a:prstGeom prst="rect">
            <a:avLst/>
          </a:prstGeom>
        </p:spPr>
        <p:txBody>
          <a:bodyPr/>
          <a:lstStyle>
            <a:lvl1pPr marL="234676" indent="-234676">
              <a:spcBef>
                <a:spcPts val="1890"/>
              </a:spcBef>
              <a:defRPr sz="1900"/>
            </a:lvl1pPr>
            <a:lvl2pPr marL="469352" indent="-234676">
              <a:spcBef>
                <a:spcPts val="1890"/>
              </a:spcBef>
              <a:defRPr sz="1900"/>
            </a:lvl2pPr>
            <a:lvl3pPr marL="704025" indent="-234676">
              <a:spcBef>
                <a:spcPts val="1890"/>
              </a:spcBef>
              <a:defRPr sz="1900"/>
            </a:lvl3pPr>
            <a:lvl4pPr marL="938700" indent="-234676">
              <a:spcBef>
                <a:spcPts val="1890"/>
              </a:spcBef>
              <a:defRPr sz="1900"/>
            </a:lvl4pPr>
            <a:lvl5pPr marL="1173376" indent="-234676">
              <a:spcBef>
                <a:spcPts val="1890"/>
              </a:spcBef>
              <a:defRPr sz="19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4011747004"/>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633414" y="889000"/>
            <a:ext cx="7877175" cy="507365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394375033"/>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5910262" y="3524250"/>
            <a:ext cx="2776538" cy="2774950"/>
          </a:xfrm>
          <a:prstGeom prst="rect">
            <a:avLst/>
          </a:prstGeom>
        </p:spPr>
        <p:txBody>
          <a:bodyPr lIns="38400" tIns="19202" rIns="38400" bIns="19202" anchor="t">
            <a:noAutofit/>
          </a:bodyPr>
          <a:lstStyle/>
          <a:p>
            <a:endParaRPr/>
          </a:p>
        </p:txBody>
      </p:sp>
      <p:sp>
        <p:nvSpPr>
          <p:cNvPr id="84" name="Image"/>
          <p:cNvSpPr>
            <a:spLocks noGrp="1"/>
          </p:cNvSpPr>
          <p:nvPr>
            <p:ph type="pic" sz="quarter" idx="14"/>
          </p:nvPr>
        </p:nvSpPr>
        <p:spPr>
          <a:xfrm>
            <a:off x="5910262" y="565150"/>
            <a:ext cx="2776538" cy="2774950"/>
          </a:xfrm>
          <a:prstGeom prst="rect">
            <a:avLst/>
          </a:prstGeom>
        </p:spPr>
        <p:txBody>
          <a:bodyPr lIns="38400" tIns="19202" rIns="38400" bIns="19202" anchor="t">
            <a:noAutofit/>
          </a:bodyPr>
          <a:lstStyle/>
          <a:p>
            <a:endParaRPr/>
          </a:p>
        </p:txBody>
      </p:sp>
      <p:sp>
        <p:nvSpPr>
          <p:cNvPr id="85" name="Image"/>
          <p:cNvSpPr>
            <a:spLocks noGrp="1"/>
          </p:cNvSpPr>
          <p:nvPr>
            <p:ph type="pic" idx="15"/>
          </p:nvPr>
        </p:nvSpPr>
        <p:spPr>
          <a:xfrm>
            <a:off x="452438" y="565150"/>
            <a:ext cx="5314950" cy="5734050"/>
          </a:xfrm>
          <a:prstGeom prst="rect">
            <a:avLst/>
          </a:prstGeom>
        </p:spPr>
        <p:txBody>
          <a:bodyPr lIns="38400" tIns="19202" rIns="38400" bIns="19202"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29275972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895354" y="4476750"/>
            <a:ext cx="7358063" cy="289310"/>
          </a:xfrm>
          <a:prstGeom prst="rect">
            <a:avLst/>
          </a:prstGeom>
        </p:spPr>
        <p:txBody>
          <a:bodyPr anchor="t">
            <a:spAutoFit/>
          </a:bodyPr>
          <a:lstStyle>
            <a:lvl1pPr marL="0" indent="0" algn="ctr">
              <a:spcBef>
                <a:spcPts val="0"/>
              </a:spcBef>
              <a:buSzTx/>
              <a:buNone/>
              <a:defRPr sz="1600">
                <a:latin typeface="Helvetica"/>
                <a:ea typeface="Helvetica"/>
                <a:cs typeface="Helvetica"/>
                <a:sym typeface="Helvetica"/>
              </a:defRPr>
            </a:lvl1pPr>
          </a:lstStyle>
          <a:p>
            <a:r>
              <a:t>–Johnny Appleseed</a:t>
            </a:r>
          </a:p>
        </p:txBody>
      </p:sp>
      <p:sp>
        <p:nvSpPr>
          <p:cNvPr id="94" name="“Type a quote here.”"/>
          <p:cNvSpPr txBox="1">
            <a:spLocks noGrp="1"/>
          </p:cNvSpPr>
          <p:nvPr>
            <p:ph type="body" sz="quarter" idx="14"/>
          </p:nvPr>
        </p:nvSpPr>
        <p:spPr>
          <a:xfrm>
            <a:off x="895354" y="3054032"/>
            <a:ext cx="7358063" cy="381643"/>
          </a:xfrm>
          <a:prstGeom prst="rect">
            <a:avLst/>
          </a:prstGeom>
        </p:spPr>
        <p:txBody>
          <a:bodyPr>
            <a:spAutoFit/>
          </a:bodyPr>
          <a:lstStyle>
            <a:lvl1pPr marL="0" indent="0" algn="ctr">
              <a:spcBef>
                <a:spcPts val="0"/>
              </a:spcBef>
              <a:buSzTx/>
              <a:buNone/>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87434470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9144000" cy="6858000"/>
          </a:xfrm>
          <a:prstGeom prst="rect">
            <a:avLst/>
          </a:prstGeom>
        </p:spPr>
        <p:txBody>
          <a:bodyPr lIns="38400" tIns="19202" rIns="38400" bIns="19202"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4051427250"/>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Rectangle"/>
          <p:cNvSpPr/>
          <p:nvPr/>
        </p:nvSpPr>
        <p:spPr>
          <a:xfrm>
            <a:off x="-15285" y="-9503"/>
            <a:ext cx="9174569" cy="1134300"/>
          </a:xfrm>
          <a:prstGeom prst="rect">
            <a:avLst/>
          </a:prstGeom>
          <a:solidFill>
            <a:srgbClr val="196E93"/>
          </a:solidFill>
          <a:ln w="12700">
            <a:miter lim="400000"/>
          </a:ln>
        </p:spPr>
        <p:txBody>
          <a:bodyPr lIns="21336" tIns="21336" rIns="21336" bIns="21336" anchor="ctr"/>
          <a:lstStyle/>
          <a:p>
            <a:pPr algn="ctr" defTabSz="192008" hangingPunct="0">
              <a:defRPr sz="120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sz="1200" kern="0">
              <a:solidFill>
                <a:srgbClr val="FFFFFF"/>
              </a:solidFill>
              <a:effectLst>
                <a:outerShdw blurRad="25400" dist="23998" dir="2700000" rotWithShape="0">
                  <a:srgbClr val="000000">
                    <a:alpha val="31034"/>
                  </a:srgbClr>
                </a:outerShdw>
              </a:effectLst>
              <a:latin typeface="Helvetica"/>
              <a:ea typeface="Helvetica"/>
              <a:cs typeface="Helvetica"/>
              <a:sym typeface="Helvetica"/>
            </a:endParaRPr>
          </a:p>
        </p:txBody>
      </p:sp>
      <p:sp>
        <p:nvSpPr>
          <p:cNvPr id="112"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632287179"/>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6699"/>
          </a:solidFill>
        </p:spPr>
        <p:txBody>
          <a:bodyPr/>
          <a:lstStyle>
            <a:lvl1pPr>
              <a:defRPr baseline="0">
                <a:solidFill>
                  <a:schemeClr val="bg1"/>
                </a:solidFill>
                <a:latin typeface="Candara"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baseline="0">
                <a:latin typeface="Candara" pitchFamily="34" charset="0"/>
              </a:defRPr>
            </a:lvl1pPr>
            <a:lvl2pPr>
              <a:defRPr baseline="0">
                <a:latin typeface="Candara" pitchFamily="34" charset="0"/>
              </a:defRPr>
            </a:lvl2pPr>
            <a:lvl3pPr>
              <a:defRPr baseline="0">
                <a:latin typeface="Candara" pitchFamily="34" charset="0"/>
              </a:defRPr>
            </a:lvl3pPr>
            <a:lvl4pPr>
              <a:defRPr baseline="0">
                <a:latin typeface="Candara" pitchFamily="34" charset="0"/>
              </a:defRPr>
            </a:lvl4pPr>
            <a:lvl5pPr>
              <a:defRPr baseline="0">
                <a:latin typeface="Candar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lIns="38401" tIns="19202" rIns="38401" bIns="19202"/>
          <a:lstStyle/>
          <a:p>
            <a:pPr algn="ctr" defTabSz="346679" hangingPunct="0"/>
            <a:fld id="{A0CC869B-55F9-4D79-AA09-E0A581A627DF}" type="datetimeFigureOut">
              <a:rPr lang="en-US" sz="2100" kern="0" smtClean="0">
                <a:solidFill>
                  <a:srgbClr val="000000"/>
                </a:solidFill>
                <a:sym typeface="Helvetica Light"/>
              </a:rPr>
              <a:pPr algn="ctr" defTabSz="346679" hangingPunct="0"/>
              <a:t>5/8/2018</a:t>
            </a:fld>
            <a:endParaRPr lang="en-US" sz="2100" kern="0">
              <a:solidFill>
                <a:srgbClr val="000000"/>
              </a:solidFill>
              <a:sym typeface="Helvetica Light"/>
            </a:endParaRPr>
          </a:p>
        </p:txBody>
      </p:sp>
      <p:sp>
        <p:nvSpPr>
          <p:cNvPr id="5" name="Footer Placeholder 4"/>
          <p:cNvSpPr>
            <a:spLocks noGrp="1"/>
          </p:cNvSpPr>
          <p:nvPr>
            <p:ph type="ftr" sz="quarter" idx="11"/>
          </p:nvPr>
        </p:nvSpPr>
        <p:spPr/>
        <p:txBody>
          <a:bodyPr lIns="38401" tIns="19202" rIns="38401" bIns="19202"/>
          <a:lstStyle/>
          <a:p>
            <a:pPr algn="ctr" defTabSz="346679" hangingPunct="0"/>
            <a:endParaRPr lang="en-US" sz="2100" kern="0">
              <a:solidFill>
                <a:srgbClr val="000000"/>
              </a:solidFill>
              <a:sym typeface="Helvetica Light"/>
            </a:endParaRPr>
          </a:p>
        </p:txBody>
      </p:sp>
      <p:sp>
        <p:nvSpPr>
          <p:cNvPr id="6" name="Slide Number Placeholder 5"/>
          <p:cNvSpPr>
            <a:spLocks noGrp="1"/>
          </p:cNvSpPr>
          <p:nvPr>
            <p:ph type="sldNum" sz="quarter" idx="12"/>
          </p:nvPr>
        </p:nvSpPr>
        <p:spPr>
          <a:xfrm>
            <a:off x="4469531" y="6540504"/>
            <a:ext cx="200183" cy="196977"/>
          </a:xfrm>
        </p:spPr>
        <p:txBody>
          <a:bodyPr/>
          <a:lstStyle/>
          <a:p>
            <a:fld id="{83EC6340-C429-40AE-B690-4573C5D721C9}" type="slidenum">
              <a:rPr lang="en-US" smtClean="0"/>
              <a:pPr/>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8800" y="5292471"/>
            <a:ext cx="3352800" cy="1371854"/>
          </a:xfrm>
          <a:prstGeom prst="rect">
            <a:avLst/>
          </a:prstGeom>
        </p:spPr>
      </p:pic>
    </p:spTree>
    <p:extLst>
      <p:ext uri="{BB962C8B-B14F-4D97-AF65-F5344CB8AC3E}">
        <p14:creationId xmlns:p14="http://schemas.microsoft.com/office/powerpoint/2010/main" val="3272305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17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200"/>
            </a:lvl1pPr>
            <a:lvl2pPr marL="384016" indent="0">
              <a:buNone/>
              <a:defRPr sz="1000"/>
            </a:lvl2pPr>
            <a:lvl3pPr marL="768028" indent="0">
              <a:buNone/>
              <a:defRPr sz="800"/>
            </a:lvl3pPr>
            <a:lvl4pPr marL="1152044" indent="0">
              <a:buNone/>
              <a:defRPr sz="800"/>
            </a:lvl4pPr>
            <a:lvl5pPr marL="1536056" indent="0">
              <a:buNone/>
              <a:defRPr sz="800"/>
            </a:lvl5pPr>
            <a:lvl6pPr marL="1920072" indent="0">
              <a:buNone/>
              <a:defRPr sz="800"/>
            </a:lvl6pPr>
            <a:lvl7pPr marL="2304084" indent="0">
              <a:buNone/>
              <a:defRPr sz="800"/>
            </a:lvl7pPr>
            <a:lvl8pPr marL="2688100" indent="0">
              <a:buNone/>
              <a:defRPr sz="800"/>
            </a:lvl8pPr>
            <a:lvl9pPr marL="3072112"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lIns="38401" tIns="19202" rIns="38401" bIns="19202"/>
          <a:lstStyle/>
          <a:p>
            <a:pPr algn="ctr" defTabSz="346679" hangingPunct="0"/>
            <a:fld id="{A0CC869B-55F9-4D79-AA09-E0A581A627DF}" type="datetimeFigureOut">
              <a:rPr lang="en-US" sz="2100" kern="0" smtClean="0">
                <a:solidFill>
                  <a:srgbClr val="000000"/>
                </a:solidFill>
                <a:sym typeface="Helvetica Light"/>
              </a:rPr>
              <a:pPr algn="ctr" defTabSz="346679" hangingPunct="0"/>
              <a:t>5/8/2018</a:t>
            </a:fld>
            <a:endParaRPr lang="en-US" sz="2100" kern="0">
              <a:solidFill>
                <a:srgbClr val="000000"/>
              </a:solidFill>
              <a:sym typeface="Helvetica Light"/>
            </a:endParaRPr>
          </a:p>
        </p:txBody>
      </p:sp>
      <p:sp>
        <p:nvSpPr>
          <p:cNvPr id="6" name="Footer Placeholder 5"/>
          <p:cNvSpPr>
            <a:spLocks noGrp="1"/>
          </p:cNvSpPr>
          <p:nvPr>
            <p:ph type="ftr" sz="quarter" idx="11"/>
          </p:nvPr>
        </p:nvSpPr>
        <p:spPr/>
        <p:txBody>
          <a:bodyPr lIns="38401" tIns="19202" rIns="38401" bIns="19202"/>
          <a:lstStyle/>
          <a:p>
            <a:pPr algn="ctr" defTabSz="346679" hangingPunct="0"/>
            <a:endParaRPr lang="en-US" sz="2100" kern="0">
              <a:solidFill>
                <a:srgbClr val="000000"/>
              </a:solidFill>
              <a:sym typeface="Helvetica Light"/>
            </a:endParaRPr>
          </a:p>
        </p:txBody>
      </p:sp>
      <p:sp>
        <p:nvSpPr>
          <p:cNvPr id="7" name="Slide Number Placeholder 6"/>
          <p:cNvSpPr>
            <a:spLocks noGrp="1"/>
          </p:cNvSpPr>
          <p:nvPr>
            <p:ph type="sldNum" sz="quarter" idx="12"/>
          </p:nvPr>
        </p:nvSpPr>
        <p:spPr>
          <a:xfrm>
            <a:off x="4469531" y="6540504"/>
            <a:ext cx="200183" cy="196977"/>
          </a:xfrm>
        </p:spPr>
        <p:txBody>
          <a:bodyPr/>
          <a:lstStyle/>
          <a:p>
            <a:fld id="{83EC6340-C429-40AE-B690-4573C5D721C9}" type="slidenum">
              <a:rPr lang="en-US" smtClean="0"/>
              <a:pPr/>
              <a:t>‹#›</a:t>
            </a:fld>
            <a:endParaRPr lang="en-US"/>
          </a:p>
        </p:txBody>
      </p:sp>
    </p:spTree>
    <p:extLst>
      <p:ext uri="{BB962C8B-B14F-4D97-AF65-F5344CB8AC3E}">
        <p14:creationId xmlns:p14="http://schemas.microsoft.com/office/powerpoint/2010/main" val="10248510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a:t>Click to edit Master title style</a:t>
            </a:r>
          </a:p>
        </p:txBody>
      </p:sp>
      <p:sp>
        <p:nvSpPr>
          <p:cNvPr id="3" name="Date Placeholder 2"/>
          <p:cNvSpPr>
            <a:spLocks noGrp="1"/>
          </p:cNvSpPr>
          <p:nvPr>
            <p:ph type="dt" sz="half" idx="10"/>
          </p:nvPr>
        </p:nvSpPr>
        <p:spPr/>
        <p:txBody>
          <a:bodyPr lIns="38401" tIns="19202" rIns="38401" bIns="19202"/>
          <a:lstStyle/>
          <a:p>
            <a:pPr algn="ctr" defTabSz="346679" hangingPunct="0"/>
            <a:fld id="{A0CC869B-55F9-4D79-AA09-E0A581A627DF}" type="datetimeFigureOut">
              <a:rPr lang="en-US" sz="2100" kern="0" smtClean="0">
                <a:solidFill>
                  <a:srgbClr val="000000"/>
                </a:solidFill>
                <a:sym typeface="Helvetica Light"/>
              </a:rPr>
              <a:pPr algn="ctr" defTabSz="346679" hangingPunct="0"/>
              <a:t>5/8/2018</a:t>
            </a:fld>
            <a:endParaRPr lang="en-US" sz="2100" kern="0">
              <a:solidFill>
                <a:srgbClr val="000000"/>
              </a:solidFill>
              <a:sym typeface="Helvetica Light"/>
            </a:endParaRPr>
          </a:p>
        </p:txBody>
      </p:sp>
      <p:sp>
        <p:nvSpPr>
          <p:cNvPr id="4" name="Footer Placeholder 3"/>
          <p:cNvSpPr>
            <a:spLocks noGrp="1"/>
          </p:cNvSpPr>
          <p:nvPr>
            <p:ph type="ftr" sz="quarter" idx="11"/>
          </p:nvPr>
        </p:nvSpPr>
        <p:spPr/>
        <p:txBody>
          <a:bodyPr lIns="38401" tIns="19202" rIns="38401" bIns="19202"/>
          <a:lstStyle/>
          <a:p>
            <a:pPr algn="ctr" defTabSz="346679" hangingPunct="0"/>
            <a:endParaRPr lang="en-US" sz="2100" kern="0">
              <a:solidFill>
                <a:srgbClr val="000000"/>
              </a:solidFill>
              <a:sym typeface="Helvetica Light"/>
            </a:endParaRPr>
          </a:p>
        </p:txBody>
      </p:sp>
      <p:sp>
        <p:nvSpPr>
          <p:cNvPr id="5" name="Slide Number Placeholder 4"/>
          <p:cNvSpPr>
            <a:spLocks noGrp="1"/>
          </p:cNvSpPr>
          <p:nvPr>
            <p:ph type="sldNum" sz="quarter" idx="12"/>
          </p:nvPr>
        </p:nvSpPr>
        <p:spPr>
          <a:xfrm>
            <a:off x="4469531" y="6540504"/>
            <a:ext cx="200183" cy="196977"/>
          </a:xfrm>
        </p:spPr>
        <p:txBody>
          <a:bodyPr/>
          <a:lstStyle/>
          <a:p>
            <a:fld id="{83EC6340-C429-40AE-B690-4573C5D721C9}"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3205" y="5638800"/>
            <a:ext cx="2383339" cy="1060616"/>
          </a:xfrm>
          <a:prstGeom prst="rect">
            <a:avLst/>
          </a:prstGeom>
        </p:spPr>
      </p:pic>
    </p:spTree>
    <p:extLst>
      <p:ext uri="{BB962C8B-B14F-4D97-AF65-F5344CB8AC3E}">
        <p14:creationId xmlns:p14="http://schemas.microsoft.com/office/powerpoint/2010/main" val="2332612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6699"/>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700" y="3657600"/>
            <a:ext cx="9131300" cy="2971800"/>
          </a:xfrm>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0"/>
            <a:ext cx="9144000" cy="3581400"/>
          </a:xfrm>
          <a:prstGeom prst="rect">
            <a:avLst/>
          </a:prstGeom>
        </p:spPr>
      </p:pic>
    </p:spTree>
    <p:extLst>
      <p:ext uri="{BB962C8B-B14F-4D97-AF65-F5344CB8AC3E}">
        <p14:creationId xmlns:p14="http://schemas.microsoft.com/office/powerpoint/2010/main" val="206991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6699"/>
          </a:solidFill>
        </p:spPr>
        <p:txBody>
          <a:bodyPr/>
          <a:lstStyle>
            <a:lvl1pPr>
              <a:defRPr baseline="0">
                <a:solidFill>
                  <a:schemeClr val="bg1"/>
                </a:solidFill>
                <a:latin typeface="Candara"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baseline="0">
                <a:latin typeface="Candara" pitchFamily="34" charset="0"/>
              </a:defRPr>
            </a:lvl1pPr>
            <a:lvl2pPr>
              <a:defRPr baseline="0">
                <a:latin typeface="Candara" pitchFamily="34" charset="0"/>
              </a:defRPr>
            </a:lvl2pPr>
            <a:lvl3pPr>
              <a:defRPr baseline="0">
                <a:latin typeface="Candara" pitchFamily="34" charset="0"/>
              </a:defRPr>
            </a:lvl3pPr>
            <a:lvl4pPr>
              <a:defRPr baseline="0">
                <a:latin typeface="Candara" pitchFamily="34" charset="0"/>
              </a:defRPr>
            </a:lvl4pPr>
            <a:lvl5pPr>
              <a:defRPr baseline="0">
                <a:latin typeface="Candar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8800" y="5292471"/>
            <a:ext cx="3352800" cy="1371854"/>
          </a:xfrm>
          <a:prstGeom prst="rect">
            <a:avLst/>
          </a:prstGeom>
        </p:spPr>
      </p:pic>
    </p:spTree>
    <p:extLst>
      <p:ext uri="{BB962C8B-B14F-4D97-AF65-F5344CB8AC3E}">
        <p14:creationId xmlns:p14="http://schemas.microsoft.com/office/powerpoint/2010/main" val="603371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779520"/>
            <a:ext cx="9144000" cy="3078480"/>
          </a:xfrm>
          <a:solidFill>
            <a:srgbClr val="006699"/>
          </a:solidFill>
        </p:spPr>
        <p:txBody>
          <a:bodyPr anchor="t"/>
          <a:lstStyle>
            <a:lvl1pPr algn="ctr">
              <a:defRPr sz="4000" b="1" cap="all">
                <a:solidFill>
                  <a:schemeClr val="bg1"/>
                </a:solidFill>
                <a:latin typeface="Candara" pitchFamily="34" charset="0"/>
              </a:defRPr>
            </a:lvl1pPr>
          </a:lstStyle>
          <a:p>
            <a:r>
              <a:rPr lang="en-US" dirty="0"/>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8100"/>
            <a:ext cx="9144000" cy="3741420"/>
          </a:xfrm>
          <a:prstGeom prst="rect">
            <a:avLst/>
          </a:prstGeom>
        </p:spPr>
      </p:pic>
    </p:spTree>
    <p:extLst>
      <p:ext uri="{BB962C8B-B14F-4D97-AF65-F5344CB8AC3E}">
        <p14:creationId xmlns:p14="http://schemas.microsoft.com/office/powerpoint/2010/main" val="41741148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6699"/>
          </a:solidFill>
        </p:spPr>
        <p:txBody>
          <a:bodyPr/>
          <a:lstStyle>
            <a:lvl1pPr>
              <a:defRPr>
                <a:solidFill>
                  <a:schemeClr val="bg1"/>
                </a:solidFill>
                <a:latin typeface="Candara" pitchFamily="34" charset="0"/>
              </a:defRPr>
            </a:lvl1pPr>
          </a:lstStyle>
          <a:p>
            <a:r>
              <a:rPr lang="en-US" dirty="0"/>
              <a:t>Click to edit Master title style</a:t>
            </a:r>
          </a:p>
        </p:txBody>
      </p:sp>
      <p:sp>
        <p:nvSpPr>
          <p:cNvPr id="3" name="Content Placeholder 2"/>
          <p:cNvSpPr>
            <a:spLocks noGrp="1"/>
          </p:cNvSpPr>
          <p:nvPr>
            <p:ph sz="half" idx="1"/>
          </p:nvPr>
        </p:nvSpPr>
        <p:spPr>
          <a:xfrm>
            <a:off x="457200" y="1600205"/>
            <a:ext cx="4038600" cy="4525963"/>
          </a:xfrm>
        </p:spPr>
        <p:txBody>
          <a:bodyPr/>
          <a:lstStyle>
            <a:lvl1pPr>
              <a:defRPr sz="2800">
                <a:latin typeface="Candara" pitchFamily="34" charset="0"/>
              </a:defRPr>
            </a:lvl1pPr>
            <a:lvl2pPr>
              <a:defRPr sz="2400">
                <a:latin typeface="Candara" pitchFamily="34" charset="0"/>
              </a:defRPr>
            </a:lvl2pPr>
            <a:lvl3pPr>
              <a:defRPr sz="2000">
                <a:latin typeface="Candara" pitchFamily="34" charset="0"/>
              </a:defRPr>
            </a:lvl3pPr>
            <a:lvl4pPr>
              <a:defRPr sz="1800">
                <a:latin typeface="Candara" pitchFamily="34" charset="0"/>
              </a:defRPr>
            </a:lvl4pPr>
            <a:lvl5pPr>
              <a:defRPr sz="1800">
                <a:latin typeface="Candara"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5"/>
            <a:ext cx="4038600" cy="4525963"/>
          </a:xfrm>
        </p:spPr>
        <p:txBody>
          <a:bodyPr/>
          <a:lstStyle>
            <a:lvl1pPr>
              <a:defRPr sz="2800">
                <a:latin typeface="Candara" pitchFamily="34" charset="0"/>
              </a:defRPr>
            </a:lvl1pPr>
            <a:lvl2pPr>
              <a:defRPr sz="2400">
                <a:latin typeface="Candara" pitchFamily="34" charset="0"/>
              </a:defRPr>
            </a:lvl2pPr>
            <a:lvl3pPr>
              <a:defRPr sz="2000">
                <a:latin typeface="Candara" pitchFamily="34" charset="0"/>
              </a:defRPr>
            </a:lvl3pPr>
            <a:lvl4pPr>
              <a:defRPr sz="1800">
                <a:latin typeface="Candara" pitchFamily="34" charset="0"/>
              </a:defRPr>
            </a:lvl4pPr>
            <a:lvl5pPr>
              <a:defRPr sz="1800">
                <a:latin typeface="Candara"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86249" y="5562600"/>
            <a:ext cx="2805355" cy="1147858"/>
          </a:xfrm>
          <a:prstGeom prst="rect">
            <a:avLst/>
          </a:prstGeom>
        </p:spPr>
      </p:pic>
    </p:spTree>
    <p:extLst>
      <p:ext uri="{BB962C8B-B14F-4D97-AF65-F5344CB8AC3E}">
        <p14:creationId xmlns:p14="http://schemas.microsoft.com/office/powerpoint/2010/main" val="2751074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6699"/>
          </a:solidFill>
        </p:spPr>
        <p:txBody>
          <a:bodyPr/>
          <a:lstStyle>
            <a:lvl1pPr>
              <a:defRPr>
                <a:solidFill>
                  <a:schemeClr val="bg1"/>
                </a:solidFill>
                <a:latin typeface="Candara" pitchFamily="34"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solidFill>
            <a:srgbClr val="006699"/>
          </a:solidFill>
        </p:spPr>
        <p:txBody>
          <a:bodyPr anchor="b">
            <a:normAutofit/>
          </a:bodyPr>
          <a:lstStyle>
            <a:lvl1pPr marL="0" indent="0">
              <a:buNone/>
              <a:defRPr sz="2000" b="1">
                <a:solidFill>
                  <a:schemeClr val="bg1"/>
                </a:solidFill>
                <a:latin typeface="Candara" pitchFamily="34" charset="0"/>
              </a:defRPr>
            </a:lvl1pPr>
            <a:lvl2pPr marL="457150" indent="0">
              <a:buNone/>
              <a:defRPr sz="2000" b="1"/>
            </a:lvl2pPr>
            <a:lvl3pPr marL="914300" indent="0">
              <a:buNone/>
              <a:defRPr sz="1800" b="1"/>
            </a:lvl3pPr>
            <a:lvl4pPr marL="1371450" indent="0">
              <a:buNone/>
              <a:defRPr sz="1600" b="1"/>
            </a:lvl4pPr>
            <a:lvl5pPr marL="1828600" indent="0">
              <a:buNone/>
              <a:defRPr sz="1600" b="1"/>
            </a:lvl5pPr>
            <a:lvl6pPr marL="2285750" indent="0">
              <a:buNone/>
              <a:defRPr sz="1600" b="1"/>
            </a:lvl6pPr>
            <a:lvl7pPr marL="2742899" indent="0">
              <a:buNone/>
              <a:defRPr sz="1600" b="1"/>
            </a:lvl7pPr>
            <a:lvl8pPr marL="3200047" indent="0">
              <a:buNone/>
              <a:defRPr sz="1600" b="1"/>
            </a:lvl8pPr>
            <a:lvl9pPr marL="3657199"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atin typeface="Candara" pitchFamily="34" charset="0"/>
              </a:defRPr>
            </a:lvl1pPr>
            <a:lvl2pPr>
              <a:defRPr sz="1800">
                <a:latin typeface="Candara" pitchFamily="34" charset="0"/>
              </a:defRPr>
            </a:lvl2pPr>
            <a:lvl3pPr>
              <a:defRPr sz="1600">
                <a:latin typeface="Candara" pitchFamily="34" charset="0"/>
              </a:defRPr>
            </a:lvl3pPr>
            <a:lvl4pPr>
              <a:defRPr sz="1400">
                <a:latin typeface="Candara" pitchFamily="34" charset="0"/>
              </a:defRPr>
            </a:lvl4pPr>
            <a:lvl5pPr>
              <a:defRPr sz="1200">
                <a:latin typeface="Candara"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30" y="1535113"/>
            <a:ext cx="4041775" cy="639762"/>
          </a:xfrm>
          <a:solidFill>
            <a:srgbClr val="006699"/>
          </a:solidFill>
        </p:spPr>
        <p:txBody>
          <a:bodyPr anchor="b">
            <a:normAutofit/>
          </a:bodyPr>
          <a:lstStyle>
            <a:lvl1pPr marL="0" indent="0">
              <a:buNone/>
              <a:defRPr sz="2000" b="1">
                <a:solidFill>
                  <a:schemeClr val="bg1"/>
                </a:solidFill>
              </a:defRPr>
            </a:lvl1pPr>
            <a:lvl2pPr marL="457150" indent="0">
              <a:buNone/>
              <a:defRPr sz="2000" b="1"/>
            </a:lvl2pPr>
            <a:lvl3pPr marL="914300" indent="0">
              <a:buNone/>
              <a:defRPr sz="1800" b="1"/>
            </a:lvl3pPr>
            <a:lvl4pPr marL="1371450" indent="0">
              <a:buNone/>
              <a:defRPr sz="1600" b="1"/>
            </a:lvl4pPr>
            <a:lvl5pPr marL="1828600" indent="0">
              <a:buNone/>
              <a:defRPr sz="1600" b="1"/>
            </a:lvl5pPr>
            <a:lvl6pPr marL="2285750" indent="0">
              <a:buNone/>
              <a:defRPr sz="1600" b="1"/>
            </a:lvl6pPr>
            <a:lvl7pPr marL="2742899" indent="0">
              <a:buNone/>
              <a:defRPr sz="1600" b="1"/>
            </a:lvl7pPr>
            <a:lvl8pPr marL="3200047" indent="0">
              <a:buNone/>
              <a:defRPr sz="1600" b="1"/>
            </a:lvl8pPr>
            <a:lvl9pPr marL="3657199"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000">
                <a:latin typeface="Candara" pitchFamily="34" charset="0"/>
              </a:defRPr>
            </a:lvl1pPr>
            <a:lvl2pPr>
              <a:defRPr sz="1800">
                <a:latin typeface="Candara" pitchFamily="34" charset="0"/>
              </a:defRPr>
            </a:lvl2pPr>
            <a:lvl3pPr>
              <a:defRPr sz="1600">
                <a:latin typeface="Candara" pitchFamily="34" charset="0"/>
              </a:defRPr>
            </a:lvl3pPr>
            <a:lvl4pPr>
              <a:defRPr sz="1400">
                <a:latin typeface="Candara" pitchFamily="34" charset="0"/>
              </a:defRPr>
            </a:lvl4pPr>
            <a:lvl5pPr>
              <a:defRPr sz="1200">
                <a:latin typeface="Candara"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a:p>
            <a:pPr lvl="0"/>
            <a:endParaRPr lang="en-US" dirty="0"/>
          </a:p>
        </p:txBody>
      </p:sp>
      <p:sp>
        <p:nvSpPr>
          <p:cNvPr id="7" name="Date Placeholder 6"/>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15205" y="5638800"/>
            <a:ext cx="2545173" cy="1041400"/>
          </a:xfrm>
          <a:prstGeom prst="rect">
            <a:avLst/>
          </a:prstGeom>
        </p:spPr>
      </p:pic>
    </p:spTree>
    <p:extLst>
      <p:ext uri="{BB962C8B-B14F-4D97-AF65-F5344CB8AC3E}">
        <p14:creationId xmlns:p14="http://schemas.microsoft.com/office/powerpoint/2010/main" val="276956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669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3205" y="5638800"/>
            <a:ext cx="2383339" cy="1060616"/>
          </a:xfrm>
          <a:prstGeom prst="rect">
            <a:avLst/>
          </a:prstGeom>
        </p:spPr>
      </p:pic>
    </p:spTree>
    <p:extLst>
      <p:ext uri="{BB962C8B-B14F-4D97-AF65-F5344CB8AC3E}">
        <p14:creationId xmlns:p14="http://schemas.microsoft.com/office/powerpoint/2010/main" val="7517205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6699"/>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3205" y="5638800"/>
            <a:ext cx="2383339" cy="1060616"/>
          </a:xfrm>
          <a:prstGeom prst="rect">
            <a:avLst/>
          </a:prstGeom>
        </p:spPr>
      </p:pic>
    </p:spTree>
    <p:extLst>
      <p:ext uri="{BB962C8B-B14F-4D97-AF65-F5344CB8AC3E}">
        <p14:creationId xmlns:p14="http://schemas.microsoft.com/office/powerpoint/2010/main" val="25509700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150" indent="0">
              <a:buNone/>
              <a:defRPr sz="1200"/>
            </a:lvl2pPr>
            <a:lvl3pPr marL="914300" indent="0">
              <a:buNone/>
              <a:defRPr sz="1000"/>
            </a:lvl3pPr>
            <a:lvl4pPr marL="1371450" indent="0">
              <a:buNone/>
              <a:defRPr sz="900"/>
            </a:lvl4pPr>
            <a:lvl5pPr marL="1828600" indent="0">
              <a:buNone/>
              <a:defRPr sz="900"/>
            </a:lvl5pPr>
            <a:lvl6pPr marL="2285750" indent="0">
              <a:buNone/>
              <a:defRPr sz="900"/>
            </a:lvl6pPr>
            <a:lvl7pPr marL="2742899" indent="0">
              <a:buNone/>
              <a:defRPr sz="900"/>
            </a:lvl7pPr>
            <a:lvl8pPr marL="3200047" indent="0">
              <a:buNone/>
              <a:defRPr sz="900"/>
            </a:lvl8pPr>
            <a:lvl9pPr marL="365719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57245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50" indent="0">
              <a:buNone/>
              <a:defRPr sz="2800"/>
            </a:lvl2pPr>
            <a:lvl3pPr marL="914300" indent="0">
              <a:buNone/>
              <a:defRPr sz="2400"/>
            </a:lvl3pPr>
            <a:lvl4pPr marL="1371450" indent="0">
              <a:buNone/>
              <a:defRPr sz="2000"/>
            </a:lvl4pPr>
            <a:lvl5pPr marL="1828600" indent="0">
              <a:buNone/>
              <a:defRPr sz="2000"/>
            </a:lvl5pPr>
            <a:lvl6pPr marL="2285750" indent="0">
              <a:buNone/>
              <a:defRPr sz="2000"/>
            </a:lvl6pPr>
            <a:lvl7pPr marL="2742899" indent="0">
              <a:buNone/>
              <a:defRPr sz="2000"/>
            </a:lvl7pPr>
            <a:lvl8pPr marL="3200047" indent="0">
              <a:buNone/>
              <a:defRPr sz="2000"/>
            </a:lvl8pPr>
            <a:lvl9pPr marL="3657199"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50" indent="0">
              <a:buNone/>
              <a:defRPr sz="1200"/>
            </a:lvl2pPr>
            <a:lvl3pPr marL="914300" indent="0">
              <a:buNone/>
              <a:defRPr sz="1000"/>
            </a:lvl3pPr>
            <a:lvl4pPr marL="1371450" indent="0">
              <a:buNone/>
              <a:defRPr sz="900"/>
            </a:lvl4pPr>
            <a:lvl5pPr marL="1828600" indent="0">
              <a:buNone/>
              <a:defRPr sz="900"/>
            </a:lvl5pPr>
            <a:lvl6pPr marL="2285750" indent="0">
              <a:buNone/>
              <a:defRPr sz="900"/>
            </a:lvl6pPr>
            <a:lvl7pPr marL="2742899" indent="0">
              <a:buNone/>
              <a:defRPr sz="900"/>
            </a:lvl7pPr>
            <a:lvl8pPr marL="3200047" indent="0">
              <a:buNone/>
              <a:defRPr sz="900"/>
            </a:lvl8pPr>
            <a:lvl9pPr marL="365719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28022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93006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3"/>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3"/>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58427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50" indent="0" algn="ctr">
              <a:buNone/>
              <a:defRPr>
                <a:solidFill>
                  <a:schemeClr val="tx1">
                    <a:tint val="75000"/>
                  </a:schemeClr>
                </a:solidFill>
              </a:defRPr>
            </a:lvl2pPr>
            <a:lvl3pPr marL="914300" indent="0" algn="ctr">
              <a:buNone/>
              <a:defRPr>
                <a:solidFill>
                  <a:schemeClr val="tx1">
                    <a:tint val="75000"/>
                  </a:schemeClr>
                </a:solidFill>
              </a:defRPr>
            </a:lvl3pPr>
            <a:lvl4pPr marL="1371450" indent="0" algn="ctr">
              <a:buNone/>
              <a:defRPr>
                <a:solidFill>
                  <a:schemeClr val="tx1">
                    <a:tint val="75000"/>
                  </a:schemeClr>
                </a:solidFill>
              </a:defRPr>
            </a:lvl4pPr>
            <a:lvl5pPr marL="1828600" indent="0" algn="ctr">
              <a:buNone/>
              <a:defRPr>
                <a:solidFill>
                  <a:schemeClr val="tx1">
                    <a:tint val="75000"/>
                  </a:schemeClr>
                </a:solidFill>
              </a:defRPr>
            </a:lvl5pPr>
            <a:lvl6pPr marL="2285750" indent="0" algn="ctr">
              <a:buNone/>
              <a:defRPr>
                <a:solidFill>
                  <a:schemeClr val="tx1">
                    <a:tint val="75000"/>
                  </a:schemeClr>
                </a:solidFill>
              </a:defRPr>
            </a:lvl6pPr>
            <a:lvl7pPr marL="2742899" indent="0" algn="ctr">
              <a:buNone/>
              <a:defRPr>
                <a:solidFill>
                  <a:schemeClr val="tx1">
                    <a:tint val="75000"/>
                  </a:schemeClr>
                </a:solidFill>
              </a:defRPr>
            </a:lvl7pPr>
            <a:lvl8pPr marL="3200047" indent="0" algn="ctr">
              <a:buNone/>
              <a:defRPr>
                <a:solidFill>
                  <a:schemeClr val="tx1">
                    <a:tint val="75000"/>
                  </a:schemeClr>
                </a:solidFill>
              </a:defRPr>
            </a:lvl8pPr>
            <a:lvl9pPr marL="3657199"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US">
              <a:solidFill>
                <a:srgbClr val="31859B">
                  <a:tint val="75000"/>
                </a:srgbClr>
              </a:solidFill>
            </a:endParaRPr>
          </a:p>
        </p:txBody>
      </p:sp>
      <p:sp>
        <p:nvSpPr>
          <p:cNvPr id="6" name="Slide Number Placeholder 5"/>
          <p:cNvSpPr>
            <a:spLocks noGrp="1"/>
          </p:cNvSpPr>
          <p:nvPr>
            <p:ph type="sldNum" sz="quarter" idx="12"/>
          </p:nvPr>
        </p:nvSpPr>
        <p:spPr/>
        <p:txBody>
          <a:bodyPr/>
          <a:lstStyle/>
          <a:p>
            <a:fld id="{03B522CF-7AF9-42B4-92DB-AB5DEF9FCDA3}" type="slidenum">
              <a:rPr lang="en-US" smtClean="0">
                <a:solidFill>
                  <a:srgbClr val="31859B">
                    <a:tint val="75000"/>
                  </a:srgbClr>
                </a:solidFill>
              </a:rPr>
              <a:pPr/>
              <a:t>‹#›</a:t>
            </a:fld>
            <a:endParaRPr lang="en-US">
              <a:solidFill>
                <a:srgbClr val="31859B">
                  <a:tint val="75000"/>
                </a:srgbClr>
              </a:solidFill>
            </a:endParaRPr>
          </a:p>
        </p:txBody>
      </p:sp>
    </p:spTree>
    <p:extLst>
      <p:ext uri="{BB962C8B-B14F-4D97-AF65-F5344CB8AC3E}">
        <p14:creationId xmlns:p14="http://schemas.microsoft.com/office/powerpoint/2010/main" val="11807496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6699"/>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700" y="3657600"/>
            <a:ext cx="9131300" cy="2971800"/>
          </a:xfrm>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0"/>
            <a:ext cx="9144000" cy="3581400"/>
          </a:xfrm>
          <a:prstGeom prst="rect">
            <a:avLst/>
          </a:prstGeom>
        </p:spPr>
      </p:pic>
    </p:spTree>
    <p:extLst>
      <p:ext uri="{BB962C8B-B14F-4D97-AF65-F5344CB8AC3E}">
        <p14:creationId xmlns:p14="http://schemas.microsoft.com/office/powerpoint/2010/main" val="40429602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6699"/>
          </a:solidFill>
        </p:spPr>
        <p:txBody>
          <a:bodyPr/>
          <a:lstStyle>
            <a:lvl1pPr>
              <a:defRPr baseline="0">
                <a:solidFill>
                  <a:schemeClr val="bg1"/>
                </a:solidFill>
                <a:latin typeface="Candara"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baseline="0">
                <a:latin typeface="Candara" pitchFamily="34" charset="0"/>
              </a:defRPr>
            </a:lvl1pPr>
            <a:lvl2pPr>
              <a:defRPr baseline="0">
                <a:latin typeface="Candara" pitchFamily="34" charset="0"/>
              </a:defRPr>
            </a:lvl2pPr>
            <a:lvl3pPr>
              <a:defRPr baseline="0">
                <a:latin typeface="Candara" pitchFamily="34" charset="0"/>
              </a:defRPr>
            </a:lvl3pPr>
            <a:lvl4pPr>
              <a:defRPr baseline="0">
                <a:latin typeface="Candara" pitchFamily="34" charset="0"/>
              </a:defRPr>
            </a:lvl4pPr>
            <a:lvl5pPr>
              <a:defRPr baseline="0">
                <a:latin typeface="Candar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8800" y="5292471"/>
            <a:ext cx="3352800" cy="1371854"/>
          </a:xfrm>
          <a:prstGeom prst="rect">
            <a:avLst/>
          </a:prstGeom>
        </p:spPr>
      </p:pic>
    </p:spTree>
    <p:extLst>
      <p:ext uri="{BB962C8B-B14F-4D97-AF65-F5344CB8AC3E}">
        <p14:creationId xmlns:p14="http://schemas.microsoft.com/office/powerpoint/2010/main" val="18578156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779520"/>
            <a:ext cx="9144000" cy="3078480"/>
          </a:xfrm>
          <a:solidFill>
            <a:srgbClr val="006699"/>
          </a:solidFill>
        </p:spPr>
        <p:txBody>
          <a:bodyPr anchor="t"/>
          <a:lstStyle>
            <a:lvl1pPr algn="ctr">
              <a:defRPr sz="4000" b="1" cap="all">
                <a:solidFill>
                  <a:schemeClr val="bg1"/>
                </a:solidFill>
                <a:latin typeface="Candara" pitchFamily="34" charset="0"/>
              </a:defRPr>
            </a:lvl1pPr>
          </a:lstStyle>
          <a:p>
            <a:r>
              <a:rPr lang="en-US" dirty="0"/>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8100"/>
            <a:ext cx="9144000" cy="3741420"/>
          </a:xfrm>
          <a:prstGeom prst="rect">
            <a:avLst/>
          </a:prstGeom>
        </p:spPr>
      </p:pic>
    </p:spTree>
    <p:extLst>
      <p:ext uri="{BB962C8B-B14F-4D97-AF65-F5344CB8AC3E}">
        <p14:creationId xmlns:p14="http://schemas.microsoft.com/office/powerpoint/2010/main" val="11487719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6699"/>
          </a:solidFill>
        </p:spPr>
        <p:txBody>
          <a:bodyPr/>
          <a:lstStyle>
            <a:lvl1pPr>
              <a:defRPr>
                <a:solidFill>
                  <a:schemeClr val="bg1"/>
                </a:solidFill>
                <a:latin typeface="Candara" pitchFamily="34" charset="0"/>
              </a:defRPr>
            </a:lvl1pPr>
          </a:lstStyle>
          <a:p>
            <a:r>
              <a:rPr lang="en-US" dirty="0"/>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atin typeface="Candara" pitchFamily="34" charset="0"/>
              </a:defRPr>
            </a:lvl1pPr>
            <a:lvl2pPr>
              <a:defRPr sz="2400">
                <a:latin typeface="Candara" pitchFamily="34" charset="0"/>
              </a:defRPr>
            </a:lvl2pPr>
            <a:lvl3pPr>
              <a:defRPr sz="2000">
                <a:latin typeface="Candara" pitchFamily="34" charset="0"/>
              </a:defRPr>
            </a:lvl3pPr>
            <a:lvl4pPr>
              <a:defRPr sz="1800">
                <a:latin typeface="Candara" pitchFamily="34" charset="0"/>
              </a:defRPr>
            </a:lvl4pPr>
            <a:lvl5pPr>
              <a:defRPr sz="1800">
                <a:latin typeface="Candara"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3"/>
            <a:ext cx="4038600" cy="4525963"/>
          </a:xfrm>
        </p:spPr>
        <p:txBody>
          <a:bodyPr/>
          <a:lstStyle>
            <a:lvl1pPr>
              <a:defRPr sz="2800">
                <a:latin typeface="Candara" pitchFamily="34" charset="0"/>
              </a:defRPr>
            </a:lvl1pPr>
            <a:lvl2pPr>
              <a:defRPr sz="2400">
                <a:latin typeface="Candara" pitchFamily="34" charset="0"/>
              </a:defRPr>
            </a:lvl2pPr>
            <a:lvl3pPr>
              <a:defRPr sz="2000">
                <a:latin typeface="Candara" pitchFamily="34" charset="0"/>
              </a:defRPr>
            </a:lvl3pPr>
            <a:lvl4pPr>
              <a:defRPr sz="1800">
                <a:latin typeface="Candara" pitchFamily="34" charset="0"/>
              </a:defRPr>
            </a:lvl4pPr>
            <a:lvl5pPr>
              <a:defRPr sz="1800">
                <a:latin typeface="Candara"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86247" y="5562600"/>
            <a:ext cx="2805355" cy="1147858"/>
          </a:xfrm>
          <a:prstGeom prst="rect">
            <a:avLst/>
          </a:prstGeom>
        </p:spPr>
      </p:pic>
    </p:spTree>
    <p:extLst>
      <p:ext uri="{BB962C8B-B14F-4D97-AF65-F5344CB8AC3E}">
        <p14:creationId xmlns:p14="http://schemas.microsoft.com/office/powerpoint/2010/main" val="41588569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6699"/>
          </a:solidFill>
        </p:spPr>
        <p:txBody>
          <a:bodyPr/>
          <a:lstStyle>
            <a:lvl1pPr>
              <a:defRPr>
                <a:solidFill>
                  <a:schemeClr val="bg1"/>
                </a:solidFill>
                <a:latin typeface="Candara" pitchFamily="34"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solidFill>
            <a:srgbClr val="006699"/>
          </a:solidFill>
        </p:spPr>
        <p:txBody>
          <a:bodyPr anchor="b">
            <a:normAutofit/>
          </a:bodyPr>
          <a:lstStyle>
            <a:lvl1pPr marL="0" indent="0">
              <a:buNone/>
              <a:defRPr sz="2000" b="1">
                <a:solidFill>
                  <a:schemeClr val="bg1"/>
                </a:solidFill>
                <a:latin typeface="Candara" pitchFamily="34" charset="0"/>
              </a:defRPr>
            </a:lvl1pPr>
            <a:lvl2pPr marL="457170" indent="0">
              <a:buNone/>
              <a:defRPr sz="2000" b="1"/>
            </a:lvl2pPr>
            <a:lvl3pPr marL="914340" indent="0">
              <a:buNone/>
              <a:defRPr sz="1800" b="1"/>
            </a:lvl3pPr>
            <a:lvl4pPr marL="1371510" indent="0">
              <a:buNone/>
              <a:defRPr sz="1600" b="1"/>
            </a:lvl4pPr>
            <a:lvl5pPr marL="1828680" indent="0">
              <a:buNone/>
              <a:defRPr sz="1600" b="1"/>
            </a:lvl5pPr>
            <a:lvl6pPr marL="2285850" indent="0">
              <a:buNone/>
              <a:defRPr sz="1600" b="1"/>
            </a:lvl6pPr>
            <a:lvl7pPr marL="2743020" indent="0">
              <a:buNone/>
              <a:defRPr sz="1600" b="1"/>
            </a:lvl7pPr>
            <a:lvl8pPr marL="3200187" indent="0">
              <a:buNone/>
              <a:defRPr sz="1600" b="1"/>
            </a:lvl8pPr>
            <a:lvl9pPr marL="3657359"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atin typeface="Candara" pitchFamily="34" charset="0"/>
              </a:defRPr>
            </a:lvl1pPr>
            <a:lvl2pPr>
              <a:defRPr sz="1800">
                <a:latin typeface="Candara" pitchFamily="34" charset="0"/>
              </a:defRPr>
            </a:lvl2pPr>
            <a:lvl3pPr>
              <a:defRPr sz="1600">
                <a:latin typeface="Candara" pitchFamily="34" charset="0"/>
              </a:defRPr>
            </a:lvl3pPr>
            <a:lvl4pPr>
              <a:defRPr sz="1400">
                <a:latin typeface="Candara" pitchFamily="34" charset="0"/>
              </a:defRPr>
            </a:lvl4pPr>
            <a:lvl5pPr>
              <a:defRPr sz="1200">
                <a:latin typeface="Candara"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8" y="1535113"/>
            <a:ext cx="4041775" cy="639762"/>
          </a:xfrm>
          <a:solidFill>
            <a:srgbClr val="006699"/>
          </a:solidFill>
        </p:spPr>
        <p:txBody>
          <a:bodyPr anchor="b">
            <a:normAutofit/>
          </a:bodyPr>
          <a:lstStyle>
            <a:lvl1pPr marL="0" indent="0">
              <a:buNone/>
              <a:defRPr sz="2000" b="1">
                <a:solidFill>
                  <a:schemeClr val="bg1"/>
                </a:solidFill>
              </a:defRPr>
            </a:lvl1pPr>
            <a:lvl2pPr marL="457170" indent="0">
              <a:buNone/>
              <a:defRPr sz="2000" b="1"/>
            </a:lvl2pPr>
            <a:lvl3pPr marL="914340" indent="0">
              <a:buNone/>
              <a:defRPr sz="1800" b="1"/>
            </a:lvl3pPr>
            <a:lvl4pPr marL="1371510" indent="0">
              <a:buNone/>
              <a:defRPr sz="1600" b="1"/>
            </a:lvl4pPr>
            <a:lvl5pPr marL="1828680" indent="0">
              <a:buNone/>
              <a:defRPr sz="1600" b="1"/>
            </a:lvl5pPr>
            <a:lvl6pPr marL="2285850" indent="0">
              <a:buNone/>
              <a:defRPr sz="1600" b="1"/>
            </a:lvl6pPr>
            <a:lvl7pPr marL="2743020" indent="0">
              <a:buNone/>
              <a:defRPr sz="1600" b="1"/>
            </a:lvl7pPr>
            <a:lvl8pPr marL="3200187" indent="0">
              <a:buNone/>
              <a:defRPr sz="1600" b="1"/>
            </a:lvl8pPr>
            <a:lvl9pPr marL="3657359"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000">
                <a:latin typeface="Candara" pitchFamily="34" charset="0"/>
              </a:defRPr>
            </a:lvl1pPr>
            <a:lvl2pPr>
              <a:defRPr sz="1800">
                <a:latin typeface="Candara" pitchFamily="34" charset="0"/>
              </a:defRPr>
            </a:lvl2pPr>
            <a:lvl3pPr>
              <a:defRPr sz="1600">
                <a:latin typeface="Candara" pitchFamily="34" charset="0"/>
              </a:defRPr>
            </a:lvl3pPr>
            <a:lvl4pPr>
              <a:defRPr sz="1400">
                <a:latin typeface="Candara" pitchFamily="34" charset="0"/>
              </a:defRPr>
            </a:lvl4pPr>
            <a:lvl5pPr>
              <a:defRPr sz="1200">
                <a:latin typeface="Candara"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a:p>
            <a:pPr lvl="0"/>
            <a:endParaRPr lang="en-US" dirty="0"/>
          </a:p>
        </p:txBody>
      </p:sp>
      <p:sp>
        <p:nvSpPr>
          <p:cNvPr id="7" name="Date Placeholder 6"/>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15205" y="5638800"/>
            <a:ext cx="2545173" cy="1041400"/>
          </a:xfrm>
          <a:prstGeom prst="rect">
            <a:avLst/>
          </a:prstGeom>
        </p:spPr>
      </p:pic>
    </p:spTree>
    <p:extLst>
      <p:ext uri="{BB962C8B-B14F-4D97-AF65-F5344CB8AC3E}">
        <p14:creationId xmlns:p14="http://schemas.microsoft.com/office/powerpoint/2010/main" val="4372196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669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3203" y="5638800"/>
            <a:ext cx="2383339" cy="1060616"/>
          </a:xfrm>
          <a:prstGeom prst="rect">
            <a:avLst/>
          </a:prstGeom>
        </p:spPr>
      </p:pic>
    </p:spTree>
    <p:extLst>
      <p:ext uri="{BB962C8B-B14F-4D97-AF65-F5344CB8AC3E}">
        <p14:creationId xmlns:p14="http://schemas.microsoft.com/office/powerpoint/2010/main" val="25112163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6699"/>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3203" y="5638800"/>
            <a:ext cx="2383339" cy="1060616"/>
          </a:xfrm>
          <a:prstGeom prst="rect">
            <a:avLst/>
          </a:prstGeom>
        </p:spPr>
      </p:pic>
    </p:spTree>
    <p:extLst>
      <p:ext uri="{BB962C8B-B14F-4D97-AF65-F5344CB8AC3E}">
        <p14:creationId xmlns:p14="http://schemas.microsoft.com/office/powerpoint/2010/main" val="4230232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170" indent="0">
              <a:buNone/>
              <a:defRPr sz="1200"/>
            </a:lvl2pPr>
            <a:lvl3pPr marL="914340" indent="0">
              <a:buNone/>
              <a:defRPr sz="1000"/>
            </a:lvl3pPr>
            <a:lvl4pPr marL="1371510" indent="0">
              <a:buNone/>
              <a:defRPr sz="900"/>
            </a:lvl4pPr>
            <a:lvl5pPr marL="1828680" indent="0">
              <a:buNone/>
              <a:defRPr sz="900"/>
            </a:lvl5pPr>
            <a:lvl6pPr marL="2285850" indent="0">
              <a:buNone/>
              <a:defRPr sz="900"/>
            </a:lvl6pPr>
            <a:lvl7pPr marL="2743020" indent="0">
              <a:buNone/>
              <a:defRPr sz="900"/>
            </a:lvl7pPr>
            <a:lvl8pPr marL="3200187" indent="0">
              <a:buNone/>
              <a:defRPr sz="900"/>
            </a:lvl8pPr>
            <a:lvl9pPr marL="365735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1816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0" indent="0">
              <a:buNone/>
              <a:defRPr sz="2800"/>
            </a:lvl2pPr>
            <a:lvl3pPr marL="914340" indent="0">
              <a:buNone/>
              <a:defRPr sz="2400"/>
            </a:lvl3pPr>
            <a:lvl4pPr marL="1371510" indent="0">
              <a:buNone/>
              <a:defRPr sz="2000"/>
            </a:lvl4pPr>
            <a:lvl5pPr marL="1828680" indent="0">
              <a:buNone/>
              <a:defRPr sz="2000"/>
            </a:lvl5pPr>
            <a:lvl6pPr marL="2285850" indent="0">
              <a:buNone/>
              <a:defRPr sz="2000"/>
            </a:lvl6pPr>
            <a:lvl7pPr marL="2743020" indent="0">
              <a:buNone/>
              <a:defRPr sz="2000"/>
            </a:lvl7pPr>
            <a:lvl8pPr marL="3200187" indent="0">
              <a:buNone/>
              <a:defRPr sz="2000"/>
            </a:lvl8pPr>
            <a:lvl9pPr marL="3657359"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70" indent="0">
              <a:buNone/>
              <a:defRPr sz="1200"/>
            </a:lvl2pPr>
            <a:lvl3pPr marL="914340" indent="0">
              <a:buNone/>
              <a:defRPr sz="1000"/>
            </a:lvl3pPr>
            <a:lvl4pPr marL="1371510" indent="0">
              <a:buNone/>
              <a:defRPr sz="900"/>
            </a:lvl4pPr>
            <a:lvl5pPr marL="1828680" indent="0">
              <a:buNone/>
              <a:defRPr sz="900"/>
            </a:lvl5pPr>
            <a:lvl6pPr marL="2285850" indent="0">
              <a:buNone/>
              <a:defRPr sz="900"/>
            </a:lvl6pPr>
            <a:lvl7pPr marL="2743020" indent="0">
              <a:buNone/>
              <a:defRPr sz="900"/>
            </a:lvl7pPr>
            <a:lvl8pPr marL="3200187" indent="0">
              <a:buNone/>
              <a:defRPr sz="900"/>
            </a:lvl8pPr>
            <a:lvl9pPr marL="365735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02381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54759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C869B-55F9-4D79-AA09-E0A581A627DF}" type="datetimeFigureOut">
              <a:rPr lang="en-US" smtClean="0">
                <a:solidFill>
                  <a:prstClr val="black">
                    <a:tint val="75000"/>
                  </a:prstClr>
                </a:solidFill>
              </a:rPr>
              <a:pPr/>
              <a:t>5/8/2018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3EC6340-C429-40AE-B690-4573C5D721C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9908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33414" y="476250"/>
            <a:ext cx="7877175" cy="1143000"/>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normAutofit/>
          </a:bodyPr>
          <a:lstStyle/>
          <a:p>
            <a:r>
              <a:t>Title Text</a:t>
            </a:r>
          </a:p>
        </p:txBody>
      </p:sp>
      <p:sp>
        <p:nvSpPr>
          <p:cNvPr id="3" name="Body Level One…"/>
          <p:cNvSpPr txBox="1">
            <a:spLocks noGrp="1"/>
          </p:cNvSpPr>
          <p:nvPr>
            <p:ph type="body" idx="1"/>
          </p:nvPr>
        </p:nvSpPr>
        <p:spPr>
          <a:xfrm>
            <a:off x="633414" y="1619250"/>
            <a:ext cx="7877175" cy="4603750"/>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4469531" y="6540504"/>
            <a:ext cx="200183" cy="196977"/>
          </a:xfrm>
          <a:prstGeom prst="rect">
            <a:avLst/>
          </a:prstGeom>
          <a:ln w="12700">
            <a:miter lim="400000"/>
          </a:ln>
        </p:spPr>
        <p:txBody>
          <a:bodyPr wrap="none" lIns="21336" tIns="21336" rIns="21336" bIns="21336">
            <a:spAutoFit/>
          </a:bodyPr>
          <a:lstStyle>
            <a:lvl1pPr>
              <a:defRPr sz="1000"/>
            </a:lvl1pPr>
          </a:lstStyle>
          <a:p>
            <a:pPr algn="ctr" defTabSz="346679" hangingPunct="0"/>
            <a:fld id="{86CB4B4D-7CA3-9044-876B-883B54F8677D}" type="slidenum">
              <a:rPr lang="en-US" kern="0" smtClean="0">
                <a:solidFill>
                  <a:srgbClr val="000000"/>
                </a:solidFill>
                <a:sym typeface="Helvetica Light"/>
              </a:rPr>
              <a:pPr algn="ctr" defTabSz="346679" hangingPunct="0"/>
              <a:t>‹#›</a:t>
            </a:fld>
            <a:endParaRPr lang="en-US" kern="0">
              <a:solidFill>
                <a:srgbClr val="000000"/>
              </a:solidFill>
              <a:sym typeface="Helvetica Light"/>
            </a:endParaRPr>
          </a:p>
        </p:txBody>
      </p:sp>
    </p:spTree>
    <p:extLst>
      <p:ext uri="{BB962C8B-B14F-4D97-AF65-F5344CB8AC3E}">
        <p14:creationId xmlns:p14="http://schemas.microsoft.com/office/powerpoint/2010/main" val="399310470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7" r:id="rId5"/>
    <p:sldLayoutId id="2147483668" r:id="rId6"/>
    <p:sldLayoutId id="2147483669" r:id="rId7"/>
    <p:sldLayoutId id="2147483670" r:id="rId8"/>
    <p:sldLayoutId id="2147483671" r:id="rId9"/>
    <p:sldLayoutId id="2147483672" r:id="rId10"/>
    <p:sldLayoutId id="2147483673" r:id="rId11"/>
    <p:sldLayoutId id="2147483675" r:id="rId12"/>
    <p:sldLayoutId id="2147483676" r:id="rId13"/>
    <p:sldLayoutId id="2147483677" r:id="rId14"/>
  </p:sldLayoutIdLst>
  <p:transition spd="med"/>
  <p:txStyles>
    <p:titleStyle>
      <a:lvl1pPr marL="0" marR="0" indent="0" algn="ctr" defTabSz="346679" rtl="0" latinLnBrk="0">
        <a:lnSpc>
          <a:spcPct val="100000"/>
        </a:lnSpc>
        <a:spcBef>
          <a:spcPts val="0"/>
        </a:spcBef>
        <a:spcAft>
          <a:spcPts val="0"/>
        </a:spcAft>
        <a:buClrTx/>
        <a:buSzTx/>
        <a:buFontTx/>
        <a:buNone/>
        <a:tabLst/>
        <a:defRPr sz="4700" b="0" i="0" u="none" strike="noStrike" cap="none" spc="0" baseline="0">
          <a:ln>
            <a:noFill/>
          </a:ln>
          <a:solidFill>
            <a:srgbClr val="000000"/>
          </a:solidFill>
          <a:uFillTx/>
          <a:latin typeface="+mn-lt"/>
          <a:ea typeface="+mn-ea"/>
          <a:cs typeface="+mn-cs"/>
          <a:sym typeface="Helvetica Light"/>
        </a:defRPr>
      </a:lvl1pPr>
      <a:lvl2pPr marL="0" marR="0" indent="96004" algn="ctr" defTabSz="346679" rtl="0" latinLnBrk="0">
        <a:lnSpc>
          <a:spcPct val="100000"/>
        </a:lnSpc>
        <a:spcBef>
          <a:spcPts val="0"/>
        </a:spcBef>
        <a:spcAft>
          <a:spcPts val="0"/>
        </a:spcAft>
        <a:buClrTx/>
        <a:buSzTx/>
        <a:buFontTx/>
        <a:buNone/>
        <a:tabLst/>
        <a:defRPr sz="4700" b="0" i="0" u="none" strike="noStrike" cap="none" spc="0" baseline="0">
          <a:ln>
            <a:noFill/>
          </a:ln>
          <a:solidFill>
            <a:srgbClr val="000000"/>
          </a:solidFill>
          <a:uFillTx/>
          <a:latin typeface="+mn-lt"/>
          <a:ea typeface="+mn-ea"/>
          <a:cs typeface="+mn-cs"/>
          <a:sym typeface="Helvetica Light"/>
        </a:defRPr>
      </a:lvl2pPr>
      <a:lvl3pPr marL="0" marR="0" indent="192008" algn="ctr" defTabSz="346679" rtl="0" latinLnBrk="0">
        <a:lnSpc>
          <a:spcPct val="100000"/>
        </a:lnSpc>
        <a:spcBef>
          <a:spcPts val="0"/>
        </a:spcBef>
        <a:spcAft>
          <a:spcPts val="0"/>
        </a:spcAft>
        <a:buClrTx/>
        <a:buSzTx/>
        <a:buFontTx/>
        <a:buNone/>
        <a:tabLst/>
        <a:defRPr sz="4700" b="0" i="0" u="none" strike="noStrike" cap="none" spc="0" baseline="0">
          <a:ln>
            <a:noFill/>
          </a:ln>
          <a:solidFill>
            <a:srgbClr val="000000"/>
          </a:solidFill>
          <a:uFillTx/>
          <a:latin typeface="+mn-lt"/>
          <a:ea typeface="+mn-ea"/>
          <a:cs typeface="+mn-cs"/>
          <a:sym typeface="Helvetica Light"/>
        </a:defRPr>
      </a:lvl3pPr>
      <a:lvl4pPr marL="0" marR="0" indent="288012" algn="ctr" defTabSz="346679" rtl="0" latinLnBrk="0">
        <a:lnSpc>
          <a:spcPct val="100000"/>
        </a:lnSpc>
        <a:spcBef>
          <a:spcPts val="0"/>
        </a:spcBef>
        <a:spcAft>
          <a:spcPts val="0"/>
        </a:spcAft>
        <a:buClrTx/>
        <a:buSzTx/>
        <a:buFontTx/>
        <a:buNone/>
        <a:tabLst/>
        <a:defRPr sz="4700" b="0" i="0" u="none" strike="noStrike" cap="none" spc="0" baseline="0">
          <a:ln>
            <a:noFill/>
          </a:ln>
          <a:solidFill>
            <a:srgbClr val="000000"/>
          </a:solidFill>
          <a:uFillTx/>
          <a:latin typeface="+mn-lt"/>
          <a:ea typeface="+mn-ea"/>
          <a:cs typeface="+mn-cs"/>
          <a:sym typeface="Helvetica Light"/>
        </a:defRPr>
      </a:lvl4pPr>
      <a:lvl5pPr marL="0" marR="0" indent="384016" algn="ctr" defTabSz="346679" rtl="0" latinLnBrk="0">
        <a:lnSpc>
          <a:spcPct val="100000"/>
        </a:lnSpc>
        <a:spcBef>
          <a:spcPts val="0"/>
        </a:spcBef>
        <a:spcAft>
          <a:spcPts val="0"/>
        </a:spcAft>
        <a:buClrTx/>
        <a:buSzTx/>
        <a:buFontTx/>
        <a:buNone/>
        <a:tabLst/>
        <a:defRPr sz="4700" b="0" i="0" u="none" strike="noStrike" cap="none" spc="0" baseline="0">
          <a:ln>
            <a:noFill/>
          </a:ln>
          <a:solidFill>
            <a:srgbClr val="000000"/>
          </a:solidFill>
          <a:uFillTx/>
          <a:latin typeface="+mn-lt"/>
          <a:ea typeface="+mn-ea"/>
          <a:cs typeface="+mn-cs"/>
          <a:sym typeface="Helvetica Light"/>
        </a:defRPr>
      </a:lvl5pPr>
      <a:lvl6pPr marL="0" marR="0" indent="480018" algn="ctr" defTabSz="346679" rtl="0" latinLnBrk="0">
        <a:lnSpc>
          <a:spcPct val="100000"/>
        </a:lnSpc>
        <a:spcBef>
          <a:spcPts val="0"/>
        </a:spcBef>
        <a:spcAft>
          <a:spcPts val="0"/>
        </a:spcAft>
        <a:buClrTx/>
        <a:buSzTx/>
        <a:buFontTx/>
        <a:buNone/>
        <a:tabLst/>
        <a:defRPr sz="4700" b="0" i="0" u="none" strike="noStrike" cap="none" spc="0" baseline="0">
          <a:ln>
            <a:noFill/>
          </a:ln>
          <a:solidFill>
            <a:srgbClr val="000000"/>
          </a:solidFill>
          <a:uFillTx/>
          <a:latin typeface="+mn-lt"/>
          <a:ea typeface="+mn-ea"/>
          <a:cs typeface="+mn-cs"/>
          <a:sym typeface="Helvetica Light"/>
        </a:defRPr>
      </a:lvl6pPr>
      <a:lvl7pPr marL="0" marR="0" indent="576020" algn="ctr" defTabSz="346679" rtl="0" latinLnBrk="0">
        <a:lnSpc>
          <a:spcPct val="100000"/>
        </a:lnSpc>
        <a:spcBef>
          <a:spcPts val="0"/>
        </a:spcBef>
        <a:spcAft>
          <a:spcPts val="0"/>
        </a:spcAft>
        <a:buClrTx/>
        <a:buSzTx/>
        <a:buFontTx/>
        <a:buNone/>
        <a:tabLst/>
        <a:defRPr sz="4700" b="0" i="0" u="none" strike="noStrike" cap="none" spc="0" baseline="0">
          <a:ln>
            <a:noFill/>
          </a:ln>
          <a:solidFill>
            <a:srgbClr val="000000"/>
          </a:solidFill>
          <a:uFillTx/>
          <a:latin typeface="+mn-lt"/>
          <a:ea typeface="+mn-ea"/>
          <a:cs typeface="+mn-cs"/>
          <a:sym typeface="Helvetica Light"/>
        </a:defRPr>
      </a:lvl7pPr>
      <a:lvl8pPr marL="0" marR="0" indent="672024" algn="ctr" defTabSz="346679" rtl="0" latinLnBrk="0">
        <a:lnSpc>
          <a:spcPct val="100000"/>
        </a:lnSpc>
        <a:spcBef>
          <a:spcPts val="0"/>
        </a:spcBef>
        <a:spcAft>
          <a:spcPts val="0"/>
        </a:spcAft>
        <a:buClrTx/>
        <a:buSzTx/>
        <a:buFontTx/>
        <a:buNone/>
        <a:tabLst/>
        <a:defRPr sz="4700" b="0" i="0" u="none" strike="noStrike" cap="none" spc="0" baseline="0">
          <a:ln>
            <a:noFill/>
          </a:ln>
          <a:solidFill>
            <a:srgbClr val="000000"/>
          </a:solidFill>
          <a:uFillTx/>
          <a:latin typeface="+mn-lt"/>
          <a:ea typeface="+mn-ea"/>
          <a:cs typeface="+mn-cs"/>
          <a:sym typeface="Helvetica Light"/>
        </a:defRPr>
      </a:lvl8pPr>
      <a:lvl9pPr marL="0" marR="0" indent="768028" algn="ctr" defTabSz="346679" rtl="0" latinLnBrk="0">
        <a:lnSpc>
          <a:spcPct val="100000"/>
        </a:lnSpc>
        <a:spcBef>
          <a:spcPts val="0"/>
        </a:spcBef>
        <a:spcAft>
          <a:spcPts val="0"/>
        </a:spcAft>
        <a:buClrTx/>
        <a:buSzTx/>
        <a:buFontTx/>
        <a:buNone/>
        <a:tabLst/>
        <a:defRPr sz="4700" b="0" i="0" u="none" strike="noStrike" cap="none" spc="0" baseline="0">
          <a:ln>
            <a:noFill/>
          </a:ln>
          <a:solidFill>
            <a:srgbClr val="000000"/>
          </a:solidFill>
          <a:uFillTx/>
          <a:latin typeface="+mn-lt"/>
          <a:ea typeface="+mn-ea"/>
          <a:cs typeface="+mn-cs"/>
          <a:sym typeface="Helvetica Light"/>
        </a:defRPr>
      </a:lvl9pPr>
    </p:titleStyle>
    <p:bodyStyle>
      <a:lvl1pPr marL="266676" marR="0" indent="-266676" algn="l" defTabSz="346679" rtl="0" latinLnBrk="0">
        <a:lnSpc>
          <a:spcPct val="100000"/>
        </a:lnSpc>
        <a:spcBef>
          <a:spcPts val="2478"/>
        </a:spcBef>
        <a:spcAft>
          <a:spcPts val="0"/>
        </a:spcAft>
        <a:buClrTx/>
        <a:buSzPct val="75000"/>
        <a:buFontTx/>
        <a:buChar char="•"/>
        <a:tabLst/>
        <a:defRPr sz="2200" b="0" i="0" u="none" strike="noStrike" cap="none" spc="0" baseline="0">
          <a:ln>
            <a:noFill/>
          </a:ln>
          <a:solidFill>
            <a:srgbClr val="000000"/>
          </a:solidFill>
          <a:uFillTx/>
          <a:latin typeface="+mn-lt"/>
          <a:ea typeface="+mn-ea"/>
          <a:cs typeface="+mn-cs"/>
          <a:sym typeface="Helvetica Light"/>
        </a:defRPr>
      </a:lvl1pPr>
      <a:lvl2pPr marL="533352" marR="0" indent="-266676" algn="l" defTabSz="346679" rtl="0" latinLnBrk="0">
        <a:lnSpc>
          <a:spcPct val="100000"/>
        </a:lnSpc>
        <a:spcBef>
          <a:spcPts val="2478"/>
        </a:spcBef>
        <a:spcAft>
          <a:spcPts val="0"/>
        </a:spcAft>
        <a:buClrTx/>
        <a:buSzPct val="75000"/>
        <a:buFontTx/>
        <a:buChar char="•"/>
        <a:tabLst/>
        <a:defRPr sz="2200" b="0" i="0" u="none" strike="noStrike" cap="none" spc="0" baseline="0">
          <a:ln>
            <a:noFill/>
          </a:ln>
          <a:solidFill>
            <a:srgbClr val="000000"/>
          </a:solidFill>
          <a:uFillTx/>
          <a:latin typeface="+mn-lt"/>
          <a:ea typeface="+mn-ea"/>
          <a:cs typeface="+mn-cs"/>
          <a:sym typeface="Helvetica Light"/>
        </a:defRPr>
      </a:lvl2pPr>
      <a:lvl3pPr marL="800029" marR="0" indent="-266676" algn="l" defTabSz="346679" rtl="0" latinLnBrk="0">
        <a:lnSpc>
          <a:spcPct val="100000"/>
        </a:lnSpc>
        <a:spcBef>
          <a:spcPts val="2478"/>
        </a:spcBef>
        <a:spcAft>
          <a:spcPts val="0"/>
        </a:spcAft>
        <a:buClrTx/>
        <a:buSzPct val="75000"/>
        <a:buFontTx/>
        <a:buChar char="•"/>
        <a:tabLst/>
        <a:defRPr sz="2200" b="0" i="0" u="none" strike="noStrike" cap="none" spc="0" baseline="0">
          <a:ln>
            <a:noFill/>
          </a:ln>
          <a:solidFill>
            <a:srgbClr val="000000"/>
          </a:solidFill>
          <a:uFillTx/>
          <a:latin typeface="+mn-lt"/>
          <a:ea typeface="+mn-ea"/>
          <a:cs typeface="+mn-cs"/>
          <a:sym typeface="Helvetica Light"/>
        </a:defRPr>
      </a:lvl3pPr>
      <a:lvl4pPr marL="1066706" marR="0" indent="-266676" algn="l" defTabSz="346679" rtl="0" latinLnBrk="0">
        <a:lnSpc>
          <a:spcPct val="100000"/>
        </a:lnSpc>
        <a:spcBef>
          <a:spcPts val="2478"/>
        </a:spcBef>
        <a:spcAft>
          <a:spcPts val="0"/>
        </a:spcAft>
        <a:buClrTx/>
        <a:buSzPct val="75000"/>
        <a:buFontTx/>
        <a:buChar char="•"/>
        <a:tabLst/>
        <a:defRPr sz="2200" b="0" i="0" u="none" strike="noStrike" cap="none" spc="0" baseline="0">
          <a:ln>
            <a:noFill/>
          </a:ln>
          <a:solidFill>
            <a:srgbClr val="000000"/>
          </a:solidFill>
          <a:uFillTx/>
          <a:latin typeface="+mn-lt"/>
          <a:ea typeface="+mn-ea"/>
          <a:cs typeface="+mn-cs"/>
          <a:sym typeface="Helvetica Light"/>
        </a:defRPr>
      </a:lvl4pPr>
      <a:lvl5pPr marL="1333384" marR="0" indent="-266676" algn="l" defTabSz="346679" rtl="0" latinLnBrk="0">
        <a:lnSpc>
          <a:spcPct val="100000"/>
        </a:lnSpc>
        <a:spcBef>
          <a:spcPts val="2478"/>
        </a:spcBef>
        <a:spcAft>
          <a:spcPts val="0"/>
        </a:spcAft>
        <a:buClrTx/>
        <a:buSzPct val="75000"/>
        <a:buFontTx/>
        <a:buChar char="•"/>
        <a:tabLst/>
        <a:defRPr sz="2200" b="0" i="0" u="none" strike="noStrike" cap="none" spc="0" baseline="0">
          <a:ln>
            <a:noFill/>
          </a:ln>
          <a:solidFill>
            <a:srgbClr val="000000"/>
          </a:solidFill>
          <a:uFillTx/>
          <a:latin typeface="+mn-lt"/>
          <a:ea typeface="+mn-ea"/>
          <a:cs typeface="+mn-cs"/>
          <a:sym typeface="Helvetica Light"/>
        </a:defRPr>
      </a:lvl5pPr>
      <a:lvl6pPr marL="1600060" marR="0" indent="-266676" algn="l" defTabSz="346679" rtl="0" latinLnBrk="0">
        <a:lnSpc>
          <a:spcPct val="100000"/>
        </a:lnSpc>
        <a:spcBef>
          <a:spcPts val="2478"/>
        </a:spcBef>
        <a:spcAft>
          <a:spcPts val="0"/>
        </a:spcAft>
        <a:buClrTx/>
        <a:buSzPct val="75000"/>
        <a:buFontTx/>
        <a:buChar char="•"/>
        <a:tabLst/>
        <a:defRPr sz="2200" b="0" i="0" u="none" strike="noStrike" cap="none" spc="0" baseline="0">
          <a:ln>
            <a:noFill/>
          </a:ln>
          <a:solidFill>
            <a:srgbClr val="000000"/>
          </a:solidFill>
          <a:uFillTx/>
          <a:latin typeface="+mn-lt"/>
          <a:ea typeface="+mn-ea"/>
          <a:cs typeface="+mn-cs"/>
          <a:sym typeface="Helvetica Light"/>
        </a:defRPr>
      </a:lvl6pPr>
      <a:lvl7pPr marL="1866736" marR="0" indent="-266676" algn="l" defTabSz="346679" rtl="0" latinLnBrk="0">
        <a:lnSpc>
          <a:spcPct val="100000"/>
        </a:lnSpc>
        <a:spcBef>
          <a:spcPts val="2478"/>
        </a:spcBef>
        <a:spcAft>
          <a:spcPts val="0"/>
        </a:spcAft>
        <a:buClrTx/>
        <a:buSzPct val="75000"/>
        <a:buFontTx/>
        <a:buChar char="•"/>
        <a:tabLst/>
        <a:defRPr sz="2200" b="0" i="0" u="none" strike="noStrike" cap="none" spc="0" baseline="0">
          <a:ln>
            <a:noFill/>
          </a:ln>
          <a:solidFill>
            <a:srgbClr val="000000"/>
          </a:solidFill>
          <a:uFillTx/>
          <a:latin typeface="+mn-lt"/>
          <a:ea typeface="+mn-ea"/>
          <a:cs typeface="+mn-cs"/>
          <a:sym typeface="Helvetica Light"/>
        </a:defRPr>
      </a:lvl7pPr>
      <a:lvl8pPr marL="2133412" marR="0" indent="-266676" algn="l" defTabSz="346679" rtl="0" latinLnBrk="0">
        <a:lnSpc>
          <a:spcPct val="100000"/>
        </a:lnSpc>
        <a:spcBef>
          <a:spcPts val="2478"/>
        </a:spcBef>
        <a:spcAft>
          <a:spcPts val="0"/>
        </a:spcAft>
        <a:buClrTx/>
        <a:buSzPct val="75000"/>
        <a:buFontTx/>
        <a:buChar char="•"/>
        <a:tabLst/>
        <a:defRPr sz="2200" b="0" i="0" u="none" strike="noStrike" cap="none" spc="0" baseline="0">
          <a:ln>
            <a:noFill/>
          </a:ln>
          <a:solidFill>
            <a:srgbClr val="000000"/>
          </a:solidFill>
          <a:uFillTx/>
          <a:latin typeface="+mn-lt"/>
          <a:ea typeface="+mn-ea"/>
          <a:cs typeface="+mn-cs"/>
          <a:sym typeface="Helvetica Light"/>
        </a:defRPr>
      </a:lvl8pPr>
      <a:lvl9pPr marL="2400088" marR="0" indent="-266676" algn="l" defTabSz="346679" rtl="0" latinLnBrk="0">
        <a:lnSpc>
          <a:spcPct val="100000"/>
        </a:lnSpc>
        <a:spcBef>
          <a:spcPts val="2478"/>
        </a:spcBef>
        <a:spcAft>
          <a:spcPts val="0"/>
        </a:spcAft>
        <a:buClrTx/>
        <a:buSzPct val="75000"/>
        <a:buFontTx/>
        <a:buChar char="•"/>
        <a:tabLst/>
        <a:defRPr sz="2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346679"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Helvetica Light"/>
        </a:defRPr>
      </a:lvl1pPr>
      <a:lvl2pPr marL="0" marR="0" indent="96004" algn="ctr" defTabSz="346679"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Helvetica Light"/>
        </a:defRPr>
      </a:lvl2pPr>
      <a:lvl3pPr marL="0" marR="0" indent="192008" algn="ctr" defTabSz="346679"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Helvetica Light"/>
        </a:defRPr>
      </a:lvl3pPr>
      <a:lvl4pPr marL="0" marR="0" indent="288012" algn="ctr" defTabSz="346679"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Helvetica Light"/>
        </a:defRPr>
      </a:lvl4pPr>
      <a:lvl5pPr marL="0" marR="0" indent="384016" algn="ctr" defTabSz="346679"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Helvetica Light"/>
        </a:defRPr>
      </a:lvl5pPr>
      <a:lvl6pPr marL="0" marR="0" indent="480018" algn="ctr" defTabSz="346679"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Helvetica Light"/>
        </a:defRPr>
      </a:lvl6pPr>
      <a:lvl7pPr marL="0" marR="0" indent="576020" algn="ctr" defTabSz="346679"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Helvetica Light"/>
        </a:defRPr>
      </a:lvl7pPr>
      <a:lvl8pPr marL="0" marR="0" indent="672024" algn="ctr" defTabSz="346679"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Helvetica Light"/>
        </a:defRPr>
      </a:lvl8pPr>
      <a:lvl9pPr marL="0" marR="0" indent="768028" algn="ctr" defTabSz="346679"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Helvetica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solidFill>
            <a:srgbClr val="006699"/>
          </a:solidFill>
        </p:spPr>
        <p:txBody>
          <a:bodyPr vert="horz" lIns="91430" tIns="45715" rIns="91430" bIns="45715"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5"/>
            <a:ext cx="8229600" cy="4525963"/>
          </a:xfrm>
          <a:prstGeom prst="rect">
            <a:avLst/>
          </a:prstGeom>
        </p:spPr>
        <p:txBody>
          <a:bodyPr vert="horz" lIns="91430" tIns="45715" rIns="91430" bIns="45715"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5"/>
            <a:ext cx="2133600" cy="365125"/>
          </a:xfrm>
          <a:prstGeom prst="rect">
            <a:avLst/>
          </a:prstGeom>
        </p:spPr>
        <p:txBody>
          <a:bodyPr vert="horz" lIns="91430" tIns="45715" rIns="91430" bIns="45715" rtlCol="0" anchor="ctr"/>
          <a:lstStyle>
            <a:lvl1pPr algn="l">
              <a:defRPr sz="1200">
                <a:solidFill>
                  <a:schemeClr val="tx1">
                    <a:tint val="75000"/>
                  </a:schemeClr>
                </a:solidFill>
              </a:defRPr>
            </a:lvl1pPr>
          </a:lstStyle>
          <a:p>
            <a:pPr defTabSz="914300"/>
            <a:fld id="{A0CC869B-55F9-4D79-AA09-E0A581A627DF}" type="datetimeFigureOut">
              <a:rPr lang="en-US" smtClean="0">
                <a:solidFill>
                  <a:prstClr val="black">
                    <a:tint val="75000"/>
                  </a:prstClr>
                </a:solidFill>
                <a:sym typeface="Helvetica Light"/>
              </a:rPr>
              <a:pPr defTabSz="914300"/>
              <a:t>5/8/2018</a:t>
            </a:fld>
            <a:endParaRPr lang="en-US">
              <a:solidFill>
                <a:prstClr val="black">
                  <a:tint val="75000"/>
                </a:prstClr>
              </a:solidFill>
              <a:sym typeface="Helvetica Light"/>
            </a:endParaRPr>
          </a:p>
        </p:txBody>
      </p:sp>
      <p:sp>
        <p:nvSpPr>
          <p:cNvPr id="5" name="Footer Placeholder 4"/>
          <p:cNvSpPr>
            <a:spLocks noGrp="1"/>
          </p:cNvSpPr>
          <p:nvPr>
            <p:ph type="ftr" sz="quarter" idx="3"/>
          </p:nvPr>
        </p:nvSpPr>
        <p:spPr>
          <a:xfrm>
            <a:off x="3124200" y="6356355"/>
            <a:ext cx="2895600" cy="365125"/>
          </a:xfrm>
          <a:prstGeom prst="rect">
            <a:avLst/>
          </a:prstGeom>
        </p:spPr>
        <p:txBody>
          <a:bodyPr vert="horz" lIns="91430" tIns="45715" rIns="91430" bIns="45715" rtlCol="0" anchor="ctr"/>
          <a:lstStyle>
            <a:lvl1pPr algn="ctr">
              <a:defRPr sz="1200">
                <a:solidFill>
                  <a:schemeClr val="tx1">
                    <a:tint val="75000"/>
                  </a:schemeClr>
                </a:solidFill>
              </a:defRPr>
            </a:lvl1pPr>
          </a:lstStyle>
          <a:p>
            <a:pPr defTabSz="914300"/>
            <a:endParaRPr lang="en-US">
              <a:solidFill>
                <a:prstClr val="black">
                  <a:tint val="75000"/>
                </a:prstClr>
              </a:solidFill>
              <a:sym typeface="Helvetica Light"/>
            </a:endParaRPr>
          </a:p>
        </p:txBody>
      </p:sp>
      <p:sp>
        <p:nvSpPr>
          <p:cNvPr id="6" name="Slide Number Placeholder 5"/>
          <p:cNvSpPr>
            <a:spLocks noGrp="1"/>
          </p:cNvSpPr>
          <p:nvPr>
            <p:ph type="sldNum" sz="quarter" idx="4"/>
          </p:nvPr>
        </p:nvSpPr>
        <p:spPr>
          <a:xfrm>
            <a:off x="6553200" y="6356355"/>
            <a:ext cx="2133600" cy="365125"/>
          </a:xfrm>
          <a:prstGeom prst="rect">
            <a:avLst/>
          </a:prstGeom>
        </p:spPr>
        <p:txBody>
          <a:bodyPr vert="horz" lIns="91430" tIns="45715" rIns="91430" bIns="45715" rtlCol="0" anchor="ctr"/>
          <a:lstStyle>
            <a:lvl1pPr algn="r">
              <a:defRPr sz="1200">
                <a:solidFill>
                  <a:schemeClr val="tx1">
                    <a:tint val="75000"/>
                  </a:schemeClr>
                </a:solidFill>
              </a:defRPr>
            </a:lvl1pPr>
          </a:lstStyle>
          <a:p>
            <a:pPr defTabSz="914300"/>
            <a:fld id="{83EC6340-C429-40AE-B690-4573C5D721C9}" type="slidenum">
              <a:rPr lang="en-US" smtClean="0">
                <a:solidFill>
                  <a:prstClr val="black">
                    <a:tint val="75000"/>
                  </a:prstClr>
                </a:solidFill>
                <a:sym typeface="Helvetica Light"/>
              </a:rPr>
              <a:pPr defTabSz="914300"/>
              <a:t>‹#›</a:t>
            </a:fld>
            <a:endParaRPr lang="en-US">
              <a:solidFill>
                <a:prstClr val="black">
                  <a:tint val="75000"/>
                </a:prstClr>
              </a:solidFill>
              <a:sym typeface="Helvetica Light"/>
            </a:endParaRPr>
          </a:p>
        </p:txBody>
      </p:sp>
    </p:spTree>
    <p:extLst>
      <p:ext uri="{BB962C8B-B14F-4D97-AF65-F5344CB8AC3E}">
        <p14:creationId xmlns:p14="http://schemas.microsoft.com/office/powerpoint/2010/main" val="136765332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algn="ctr" defTabSz="914300" rtl="0" eaLnBrk="1" latinLnBrk="0" hangingPunct="1">
        <a:spcBef>
          <a:spcPct val="0"/>
        </a:spcBef>
        <a:buNone/>
        <a:defRPr sz="4400" kern="1200">
          <a:solidFill>
            <a:schemeClr val="bg1"/>
          </a:solidFill>
          <a:latin typeface="Candara" pitchFamily="34" charset="0"/>
          <a:ea typeface="+mj-ea"/>
          <a:cs typeface="+mj-cs"/>
        </a:defRPr>
      </a:lvl1pPr>
    </p:titleStyle>
    <p:bodyStyle>
      <a:lvl1pPr marL="342862" indent="-342862" algn="l" defTabSz="914300" rtl="0" eaLnBrk="1" latinLnBrk="0" hangingPunct="1">
        <a:spcBef>
          <a:spcPct val="20000"/>
        </a:spcBef>
        <a:buFont typeface="Arial" pitchFamily="34" charset="0"/>
        <a:buChar char="•"/>
        <a:defRPr sz="3200" kern="1200">
          <a:solidFill>
            <a:schemeClr val="tx1"/>
          </a:solidFill>
          <a:latin typeface="Candara" pitchFamily="34" charset="0"/>
          <a:ea typeface="+mn-ea"/>
          <a:cs typeface="+mn-cs"/>
        </a:defRPr>
      </a:lvl1pPr>
      <a:lvl2pPr marL="742869" indent="-285720" algn="l" defTabSz="914300" rtl="0" eaLnBrk="1" latinLnBrk="0" hangingPunct="1">
        <a:spcBef>
          <a:spcPct val="20000"/>
        </a:spcBef>
        <a:buFont typeface="Arial" pitchFamily="34" charset="0"/>
        <a:buChar char="–"/>
        <a:defRPr sz="2800" kern="1200">
          <a:solidFill>
            <a:schemeClr val="tx1"/>
          </a:solidFill>
          <a:latin typeface="Candara" pitchFamily="34" charset="0"/>
          <a:ea typeface="+mn-ea"/>
          <a:cs typeface="+mn-cs"/>
        </a:defRPr>
      </a:lvl2pPr>
      <a:lvl3pPr marL="1142875" indent="-228575" algn="l" defTabSz="914300" rtl="0" eaLnBrk="1" latinLnBrk="0" hangingPunct="1">
        <a:spcBef>
          <a:spcPct val="20000"/>
        </a:spcBef>
        <a:buFont typeface="Arial" pitchFamily="34" charset="0"/>
        <a:buChar char="•"/>
        <a:defRPr sz="2400" kern="1200">
          <a:solidFill>
            <a:schemeClr val="tx1"/>
          </a:solidFill>
          <a:latin typeface="Candara" pitchFamily="34" charset="0"/>
          <a:ea typeface="+mn-ea"/>
          <a:cs typeface="+mn-cs"/>
        </a:defRPr>
      </a:lvl3pPr>
      <a:lvl4pPr marL="1600025" indent="-228575" algn="l" defTabSz="914300" rtl="0" eaLnBrk="1" latinLnBrk="0" hangingPunct="1">
        <a:spcBef>
          <a:spcPct val="20000"/>
        </a:spcBef>
        <a:buFont typeface="Arial" pitchFamily="34" charset="0"/>
        <a:buChar char="–"/>
        <a:defRPr sz="2000" kern="1200">
          <a:solidFill>
            <a:schemeClr val="tx1"/>
          </a:solidFill>
          <a:latin typeface="Candara" pitchFamily="34" charset="0"/>
          <a:ea typeface="+mn-ea"/>
          <a:cs typeface="+mn-cs"/>
        </a:defRPr>
      </a:lvl4pPr>
      <a:lvl5pPr marL="2057175" indent="-228575" algn="l" defTabSz="914300" rtl="0" eaLnBrk="1" latinLnBrk="0" hangingPunct="1">
        <a:spcBef>
          <a:spcPct val="20000"/>
        </a:spcBef>
        <a:buFont typeface="Arial" pitchFamily="34" charset="0"/>
        <a:buChar char="»"/>
        <a:defRPr sz="2000" kern="1200">
          <a:solidFill>
            <a:schemeClr val="tx1"/>
          </a:solidFill>
          <a:latin typeface="Candara" pitchFamily="34" charset="0"/>
          <a:ea typeface="+mn-ea"/>
          <a:cs typeface="+mn-cs"/>
        </a:defRPr>
      </a:lvl5pPr>
      <a:lvl6pPr marL="2514325" indent="-228575"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74" indent="-228575"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23" indent="-228575"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72" indent="-228575" algn="l" defTabSz="9143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0" rtl="0" eaLnBrk="1" latinLnBrk="0" hangingPunct="1">
        <a:defRPr sz="1800" kern="1200">
          <a:solidFill>
            <a:schemeClr val="tx1"/>
          </a:solidFill>
          <a:latin typeface="+mn-lt"/>
          <a:ea typeface="+mn-ea"/>
          <a:cs typeface="+mn-cs"/>
        </a:defRPr>
      </a:lvl1pPr>
      <a:lvl2pPr marL="457150" algn="l" defTabSz="914300" rtl="0" eaLnBrk="1" latinLnBrk="0" hangingPunct="1">
        <a:defRPr sz="1800" kern="1200">
          <a:solidFill>
            <a:schemeClr val="tx1"/>
          </a:solidFill>
          <a:latin typeface="+mn-lt"/>
          <a:ea typeface="+mn-ea"/>
          <a:cs typeface="+mn-cs"/>
        </a:defRPr>
      </a:lvl2pPr>
      <a:lvl3pPr marL="914300" algn="l" defTabSz="914300" rtl="0" eaLnBrk="1" latinLnBrk="0" hangingPunct="1">
        <a:defRPr sz="1800" kern="1200">
          <a:solidFill>
            <a:schemeClr val="tx1"/>
          </a:solidFill>
          <a:latin typeface="+mn-lt"/>
          <a:ea typeface="+mn-ea"/>
          <a:cs typeface="+mn-cs"/>
        </a:defRPr>
      </a:lvl3pPr>
      <a:lvl4pPr marL="1371450" algn="l" defTabSz="914300" rtl="0" eaLnBrk="1" latinLnBrk="0" hangingPunct="1">
        <a:defRPr sz="1800" kern="1200">
          <a:solidFill>
            <a:schemeClr val="tx1"/>
          </a:solidFill>
          <a:latin typeface="+mn-lt"/>
          <a:ea typeface="+mn-ea"/>
          <a:cs typeface="+mn-cs"/>
        </a:defRPr>
      </a:lvl4pPr>
      <a:lvl5pPr marL="1828600" algn="l" defTabSz="914300" rtl="0" eaLnBrk="1" latinLnBrk="0" hangingPunct="1">
        <a:defRPr sz="1800" kern="1200">
          <a:solidFill>
            <a:schemeClr val="tx1"/>
          </a:solidFill>
          <a:latin typeface="+mn-lt"/>
          <a:ea typeface="+mn-ea"/>
          <a:cs typeface="+mn-cs"/>
        </a:defRPr>
      </a:lvl5pPr>
      <a:lvl6pPr marL="2285750" algn="l" defTabSz="914300" rtl="0" eaLnBrk="1" latinLnBrk="0" hangingPunct="1">
        <a:defRPr sz="1800" kern="1200">
          <a:solidFill>
            <a:schemeClr val="tx1"/>
          </a:solidFill>
          <a:latin typeface="+mn-lt"/>
          <a:ea typeface="+mn-ea"/>
          <a:cs typeface="+mn-cs"/>
        </a:defRPr>
      </a:lvl6pPr>
      <a:lvl7pPr marL="2742899" algn="l" defTabSz="914300" rtl="0" eaLnBrk="1" latinLnBrk="0" hangingPunct="1">
        <a:defRPr sz="1800" kern="1200">
          <a:solidFill>
            <a:schemeClr val="tx1"/>
          </a:solidFill>
          <a:latin typeface="+mn-lt"/>
          <a:ea typeface="+mn-ea"/>
          <a:cs typeface="+mn-cs"/>
        </a:defRPr>
      </a:lvl7pPr>
      <a:lvl8pPr marL="3200047" algn="l" defTabSz="914300" rtl="0" eaLnBrk="1" latinLnBrk="0" hangingPunct="1">
        <a:defRPr sz="1800" kern="1200">
          <a:solidFill>
            <a:schemeClr val="tx1"/>
          </a:solidFill>
          <a:latin typeface="+mn-lt"/>
          <a:ea typeface="+mn-ea"/>
          <a:cs typeface="+mn-cs"/>
        </a:defRPr>
      </a:lvl8pPr>
      <a:lvl9pPr marL="3657199" algn="l" defTabSz="9143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solidFill>
            <a:srgbClr val="006699"/>
          </a:solidFill>
        </p:spPr>
        <p:txBody>
          <a:bodyPr vert="horz" lIns="91434" tIns="45717" rIns="91434" bIns="45717"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3"/>
            <a:ext cx="8229600" cy="4525963"/>
          </a:xfrm>
          <a:prstGeom prst="rect">
            <a:avLst/>
          </a:prstGeom>
        </p:spPr>
        <p:txBody>
          <a:bodyPr vert="horz" lIns="91434" tIns="45717" rIns="91434" bIns="45717"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3"/>
            <a:ext cx="2133600" cy="365125"/>
          </a:xfrm>
          <a:prstGeom prst="rect">
            <a:avLst/>
          </a:prstGeom>
        </p:spPr>
        <p:txBody>
          <a:bodyPr vert="horz" lIns="91434" tIns="45717" rIns="91434" bIns="45717" rtlCol="0" anchor="ctr"/>
          <a:lstStyle>
            <a:lvl1pPr algn="l">
              <a:defRPr sz="1200">
                <a:solidFill>
                  <a:schemeClr val="tx1">
                    <a:tint val="75000"/>
                  </a:schemeClr>
                </a:solidFill>
              </a:defRPr>
            </a:lvl1pPr>
          </a:lstStyle>
          <a:p>
            <a:fld id="{A0CC869B-55F9-4D79-AA09-E0A581A627DF}" type="datetimeFigureOut">
              <a:rPr lang="en-US" smtClean="0">
                <a:solidFill>
                  <a:prstClr val="black">
                    <a:tint val="75000"/>
                  </a:prstClr>
                </a:solidFill>
                <a:sym typeface="Helvetica Light"/>
              </a:rPr>
              <a:pPr/>
              <a:t>5/8/2018</a:t>
            </a:fld>
            <a:endParaRPr lang="en-US">
              <a:solidFill>
                <a:prstClr val="black">
                  <a:tint val="75000"/>
                </a:prstClr>
              </a:solidFill>
              <a:sym typeface="Helvetica Light"/>
            </a:endParaRPr>
          </a:p>
        </p:txBody>
      </p:sp>
      <p:sp>
        <p:nvSpPr>
          <p:cNvPr id="5" name="Footer Placeholder 4"/>
          <p:cNvSpPr>
            <a:spLocks noGrp="1"/>
          </p:cNvSpPr>
          <p:nvPr>
            <p:ph type="ftr" sz="quarter" idx="3"/>
          </p:nvPr>
        </p:nvSpPr>
        <p:spPr>
          <a:xfrm>
            <a:off x="3124200" y="6356353"/>
            <a:ext cx="2895600" cy="365125"/>
          </a:xfrm>
          <a:prstGeom prst="rect">
            <a:avLst/>
          </a:prstGeom>
        </p:spPr>
        <p:txBody>
          <a:bodyPr vert="horz" lIns="91434" tIns="45717" rIns="91434" bIns="45717" rtlCol="0" anchor="ctr"/>
          <a:lstStyle>
            <a:lvl1pPr algn="ctr">
              <a:defRPr sz="1200">
                <a:solidFill>
                  <a:schemeClr val="tx1">
                    <a:tint val="75000"/>
                  </a:schemeClr>
                </a:solidFill>
              </a:defRPr>
            </a:lvl1pPr>
          </a:lstStyle>
          <a:p>
            <a:endParaRPr lang="en-US">
              <a:solidFill>
                <a:prstClr val="black">
                  <a:tint val="75000"/>
                </a:prstClr>
              </a:solidFill>
              <a:sym typeface="Helvetica Light"/>
            </a:endParaRPr>
          </a:p>
        </p:txBody>
      </p:sp>
      <p:sp>
        <p:nvSpPr>
          <p:cNvPr id="6" name="Slide Number Placeholder 5"/>
          <p:cNvSpPr>
            <a:spLocks noGrp="1"/>
          </p:cNvSpPr>
          <p:nvPr>
            <p:ph type="sldNum" sz="quarter" idx="4"/>
          </p:nvPr>
        </p:nvSpPr>
        <p:spPr>
          <a:xfrm>
            <a:off x="6553200" y="6356353"/>
            <a:ext cx="2133600" cy="365125"/>
          </a:xfrm>
          <a:prstGeom prst="rect">
            <a:avLst/>
          </a:prstGeom>
        </p:spPr>
        <p:txBody>
          <a:bodyPr vert="horz" lIns="91434" tIns="45717" rIns="91434" bIns="45717" rtlCol="0" anchor="ctr"/>
          <a:lstStyle>
            <a:lvl1pPr algn="r">
              <a:defRPr sz="1200">
                <a:solidFill>
                  <a:schemeClr val="tx1">
                    <a:tint val="75000"/>
                  </a:schemeClr>
                </a:solidFill>
              </a:defRPr>
            </a:lvl1pPr>
          </a:lstStyle>
          <a:p>
            <a:fld id="{83EC6340-C429-40AE-B690-4573C5D721C9}" type="slidenum">
              <a:rPr lang="en-US" smtClean="0">
                <a:solidFill>
                  <a:prstClr val="black">
                    <a:tint val="75000"/>
                  </a:prstClr>
                </a:solidFill>
                <a:sym typeface="Helvetica Light"/>
              </a:rPr>
              <a:pPr/>
              <a:t>‹#›</a:t>
            </a:fld>
            <a:endParaRPr lang="en-US">
              <a:solidFill>
                <a:prstClr val="black">
                  <a:tint val="75000"/>
                </a:prstClr>
              </a:solidFill>
              <a:sym typeface="Helvetica Light"/>
            </a:endParaRPr>
          </a:p>
        </p:txBody>
      </p:sp>
    </p:spTree>
    <p:extLst>
      <p:ext uri="{BB962C8B-B14F-4D97-AF65-F5344CB8AC3E}">
        <p14:creationId xmlns:p14="http://schemas.microsoft.com/office/powerpoint/2010/main" val="128504866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ctr" defTabSz="914340" rtl="0" eaLnBrk="1" latinLnBrk="0" hangingPunct="1">
        <a:spcBef>
          <a:spcPct val="0"/>
        </a:spcBef>
        <a:buNone/>
        <a:defRPr sz="4400" kern="1200">
          <a:solidFill>
            <a:schemeClr val="bg1"/>
          </a:solidFill>
          <a:latin typeface="Candara" pitchFamily="34" charset="0"/>
          <a:ea typeface="+mj-ea"/>
          <a:cs typeface="+mj-cs"/>
        </a:defRPr>
      </a:lvl1pPr>
    </p:titleStyle>
    <p:bodyStyle>
      <a:lvl1pPr marL="342878" indent="-342878" algn="l" defTabSz="914340" rtl="0" eaLnBrk="1" latinLnBrk="0" hangingPunct="1">
        <a:spcBef>
          <a:spcPct val="20000"/>
        </a:spcBef>
        <a:buFont typeface="Arial" pitchFamily="34" charset="0"/>
        <a:buChar char="•"/>
        <a:defRPr sz="3200" kern="1200">
          <a:solidFill>
            <a:schemeClr val="tx1"/>
          </a:solidFill>
          <a:latin typeface="Candara" pitchFamily="34" charset="0"/>
          <a:ea typeface="+mn-ea"/>
          <a:cs typeface="+mn-cs"/>
        </a:defRPr>
      </a:lvl1pPr>
      <a:lvl2pPr marL="742901" indent="-285732" algn="l" defTabSz="914340" rtl="0" eaLnBrk="1" latinLnBrk="0" hangingPunct="1">
        <a:spcBef>
          <a:spcPct val="20000"/>
        </a:spcBef>
        <a:buFont typeface="Arial" pitchFamily="34" charset="0"/>
        <a:buChar char="–"/>
        <a:defRPr sz="2800" kern="1200">
          <a:solidFill>
            <a:schemeClr val="tx1"/>
          </a:solidFill>
          <a:latin typeface="Candara" pitchFamily="34" charset="0"/>
          <a:ea typeface="+mn-ea"/>
          <a:cs typeface="+mn-cs"/>
        </a:defRPr>
      </a:lvl2pPr>
      <a:lvl3pPr marL="1142925" indent="-228585" algn="l" defTabSz="914340" rtl="0" eaLnBrk="1" latinLnBrk="0" hangingPunct="1">
        <a:spcBef>
          <a:spcPct val="20000"/>
        </a:spcBef>
        <a:buFont typeface="Arial" pitchFamily="34" charset="0"/>
        <a:buChar char="•"/>
        <a:defRPr sz="2400" kern="1200">
          <a:solidFill>
            <a:schemeClr val="tx1"/>
          </a:solidFill>
          <a:latin typeface="Candara" pitchFamily="34" charset="0"/>
          <a:ea typeface="+mn-ea"/>
          <a:cs typeface="+mn-cs"/>
        </a:defRPr>
      </a:lvl3pPr>
      <a:lvl4pPr marL="1600095" indent="-228585" algn="l" defTabSz="914340" rtl="0" eaLnBrk="1" latinLnBrk="0" hangingPunct="1">
        <a:spcBef>
          <a:spcPct val="20000"/>
        </a:spcBef>
        <a:buFont typeface="Arial" pitchFamily="34" charset="0"/>
        <a:buChar char="–"/>
        <a:defRPr sz="2000" kern="1200">
          <a:solidFill>
            <a:schemeClr val="tx1"/>
          </a:solidFill>
          <a:latin typeface="Candara" pitchFamily="34" charset="0"/>
          <a:ea typeface="+mn-ea"/>
          <a:cs typeface="+mn-cs"/>
        </a:defRPr>
      </a:lvl4pPr>
      <a:lvl5pPr marL="2057265" indent="-228585" algn="l" defTabSz="914340" rtl="0" eaLnBrk="1" latinLnBrk="0" hangingPunct="1">
        <a:spcBef>
          <a:spcPct val="20000"/>
        </a:spcBef>
        <a:buFont typeface="Arial" pitchFamily="34" charset="0"/>
        <a:buChar char="»"/>
        <a:defRPr sz="2000" kern="1200">
          <a:solidFill>
            <a:schemeClr val="tx1"/>
          </a:solidFill>
          <a:latin typeface="Candara" pitchFamily="34" charset="0"/>
          <a:ea typeface="+mn-ea"/>
          <a:cs typeface="+mn-cs"/>
        </a:defRPr>
      </a:lvl5pPr>
      <a:lvl6pPr marL="2514435" indent="-228585" algn="l" defTabSz="91434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05" indent="-228585" algn="l" defTabSz="91434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75" indent="-228585" algn="l" defTabSz="91434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43" indent="-228585" algn="l" defTabSz="91434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40" rtl="0" eaLnBrk="1" latinLnBrk="0" hangingPunct="1">
        <a:defRPr sz="1800" kern="1200">
          <a:solidFill>
            <a:schemeClr val="tx1"/>
          </a:solidFill>
          <a:latin typeface="+mn-lt"/>
          <a:ea typeface="+mn-ea"/>
          <a:cs typeface="+mn-cs"/>
        </a:defRPr>
      </a:lvl1pPr>
      <a:lvl2pPr marL="457170" algn="l" defTabSz="914340" rtl="0" eaLnBrk="1" latinLnBrk="0" hangingPunct="1">
        <a:defRPr sz="1800" kern="1200">
          <a:solidFill>
            <a:schemeClr val="tx1"/>
          </a:solidFill>
          <a:latin typeface="+mn-lt"/>
          <a:ea typeface="+mn-ea"/>
          <a:cs typeface="+mn-cs"/>
        </a:defRPr>
      </a:lvl2pPr>
      <a:lvl3pPr marL="914340" algn="l" defTabSz="914340" rtl="0" eaLnBrk="1" latinLnBrk="0" hangingPunct="1">
        <a:defRPr sz="1800" kern="1200">
          <a:solidFill>
            <a:schemeClr val="tx1"/>
          </a:solidFill>
          <a:latin typeface="+mn-lt"/>
          <a:ea typeface="+mn-ea"/>
          <a:cs typeface="+mn-cs"/>
        </a:defRPr>
      </a:lvl3pPr>
      <a:lvl4pPr marL="1371510" algn="l" defTabSz="914340" rtl="0" eaLnBrk="1" latinLnBrk="0" hangingPunct="1">
        <a:defRPr sz="1800" kern="1200">
          <a:solidFill>
            <a:schemeClr val="tx1"/>
          </a:solidFill>
          <a:latin typeface="+mn-lt"/>
          <a:ea typeface="+mn-ea"/>
          <a:cs typeface="+mn-cs"/>
        </a:defRPr>
      </a:lvl4pPr>
      <a:lvl5pPr marL="1828680" algn="l" defTabSz="914340" rtl="0" eaLnBrk="1" latinLnBrk="0" hangingPunct="1">
        <a:defRPr sz="1800" kern="1200">
          <a:solidFill>
            <a:schemeClr val="tx1"/>
          </a:solidFill>
          <a:latin typeface="+mn-lt"/>
          <a:ea typeface="+mn-ea"/>
          <a:cs typeface="+mn-cs"/>
        </a:defRPr>
      </a:lvl5pPr>
      <a:lvl6pPr marL="2285850" algn="l" defTabSz="914340" rtl="0" eaLnBrk="1" latinLnBrk="0" hangingPunct="1">
        <a:defRPr sz="1800" kern="1200">
          <a:solidFill>
            <a:schemeClr val="tx1"/>
          </a:solidFill>
          <a:latin typeface="+mn-lt"/>
          <a:ea typeface="+mn-ea"/>
          <a:cs typeface="+mn-cs"/>
        </a:defRPr>
      </a:lvl6pPr>
      <a:lvl7pPr marL="2743020" algn="l" defTabSz="914340" rtl="0" eaLnBrk="1" latinLnBrk="0" hangingPunct="1">
        <a:defRPr sz="1800" kern="1200">
          <a:solidFill>
            <a:schemeClr val="tx1"/>
          </a:solidFill>
          <a:latin typeface="+mn-lt"/>
          <a:ea typeface="+mn-ea"/>
          <a:cs typeface="+mn-cs"/>
        </a:defRPr>
      </a:lvl7pPr>
      <a:lvl8pPr marL="3200187" algn="l" defTabSz="914340" rtl="0" eaLnBrk="1" latinLnBrk="0" hangingPunct="1">
        <a:defRPr sz="1800" kern="1200">
          <a:solidFill>
            <a:schemeClr val="tx1"/>
          </a:solidFill>
          <a:latin typeface="+mn-lt"/>
          <a:ea typeface="+mn-ea"/>
          <a:cs typeface="+mn-cs"/>
        </a:defRPr>
      </a:lvl8pPr>
      <a:lvl9pPr marL="3657359" algn="l" defTabSz="91434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hyperlink" Target="https://creativecommons.org/licenses/by-nc-nd/3.0/" TargetMode="External"/><Relationship Id="rId5" Type="http://schemas.openxmlformats.org/officeDocument/2006/relationships/image" Target="../media/image11.jpeg"/><Relationship Id="rId4" Type="http://schemas.openxmlformats.org/officeDocument/2006/relationships/hyperlink" Target="http://bye-byepounds.blogspot.com/2011/06/just-desserts.html"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g&amp;ehk=GmD0PoQ71d4lijhNCvMEiw&amp;r=0&amp;pid=OfficeInsert"/><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Isohaara_dam_flood_gates_open.jp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3.jpg&amp;ehk=AfeRl7NGXiZ4aic801BrTw&amp;r=0&amp;pid=OfficeInsert"/><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Benmore_(Earth)_Dam,_Spillway_Gates_-_panoramio.jp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amp;ehk=ZTDr"/><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hyperlink" Target="https://creativecommons.org/licenses/by-nc-nd/3.0/" TargetMode="External"/><Relationship Id="rId4" Type="http://schemas.openxmlformats.org/officeDocument/2006/relationships/hyperlink" Target="http://samdailytimes.blogspot.com/2012_07_06_archive.html" TargetMode="Externa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9.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amp;ehk=ZWbNOrGh5NEYtsYkbn3ArA&amp;r=0&amp;pid=OfficeInsert"/><Relationship Id="rId2" Type="http://schemas.openxmlformats.org/officeDocument/2006/relationships/notesSlide" Target="../notesSlides/notesSlide32.xml"/><Relationship Id="rId1" Type="http://schemas.openxmlformats.org/officeDocument/2006/relationships/slideLayout" Target="../slideLayouts/slideLayout11.xml"/><Relationship Id="rId4" Type="http://schemas.openxmlformats.org/officeDocument/2006/relationships/hyperlink" Target="http://markcrispinmiller.com/2015/03/nanny-bill-would-end-home-rule-by-texas-citie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4.jpg&amp;ehk=DU8cemlGNLMxesqtSVe5Pw&amp;r=0&amp;pid=OfficeInsert"/><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hyperlink" Target="https://creativecommons.org/licenses/by-nc-nd/2.0/" TargetMode="External"/><Relationship Id="rId4" Type="http://schemas.openxmlformats.org/officeDocument/2006/relationships/hyperlink" Target="https://flickr.com/photos/venosdale/6227427048"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amdailytimes.blogspot.com/2012_07_06_archive.html" TargetMode="External"/><Relationship Id="rId2" Type="http://schemas.openxmlformats.org/officeDocument/2006/relationships/notesSlide" Target="../notesSlides/notesSlide34.xml"/><Relationship Id="rId1" Type="http://schemas.openxmlformats.org/officeDocument/2006/relationships/slideLayout" Target="../slideLayouts/slideLayout11.xml"/><Relationship Id="rId5" Type="http://schemas.openxmlformats.org/officeDocument/2006/relationships/hyperlink" Target="https://creativecommons.org/licenses/by-nc-nd/3.0/" TargetMode="External"/><Relationship Id="rId4" Type="http://schemas.openxmlformats.org/officeDocument/2006/relationships/image" Target="../media/image22.jpg"/></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5.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hyperlink" Target="https://creativecommons.org/licenses/by-sa/3.0/" TargetMode="External"/><Relationship Id="rId5" Type="http://schemas.openxmlformats.org/officeDocument/2006/relationships/hyperlink" Target="http://simple.wikipedia.org/wiki/right-_and_left-hand_traffic" TargetMode="External"/><Relationship Id="rId4" Type="http://schemas.openxmlformats.org/officeDocument/2006/relationships/image" Target="../media/image26.jpg&amp;ehk=hC2mc06PO542"/></Relationships>
</file>

<file path=ppt/slides/_rels/slide37.xml.rels><?xml version="1.0" encoding="UTF-8" standalone="yes"?>
<Relationships xmlns="http://schemas.openxmlformats.org/package/2006/relationships"><Relationship Id="rId3" Type="http://schemas.openxmlformats.org/officeDocument/2006/relationships/hyperlink" Target="http://samdailytimes.blogspot.com/2012_07_06_archive.html" TargetMode="External"/><Relationship Id="rId2" Type="http://schemas.openxmlformats.org/officeDocument/2006/relationships/notesSlide" Target="../notesSlides/notesSlide37.xml"/><Relationship Id="rId1" Type="http://schemas.openxmlformats.org/officeDocument/2006/relationships/slideLayout" Target="../slideLayouts/slideLayout11.xml"/><Relationship Id="rId5" Type="http://schemas.openxmlformats.org/officeDocument/2006/relationships/image" Target="../media/image22.jpg"/><Relationship Id="rId4" Type="http://schemas.openxmlformats.org/officeDocument/2006/relationships/hyperlink" Target="https://creativecommons.org/licenses/by-nc-nd/3.0/"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9.xml"/><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0.xml"/><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4.xml"/><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hyperlink" Target="http://dx.doi.org/10.1016/j.cub.2017.04.059" TargetMode="External"/><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Rectangle"/>
          <p:cNvSpPr/>
          <p:nvPr/>
        </p:nvSpPr>
        <p:spPr>
          <a:xfrm>
            <a:off x="-15285" y="-193050"/>
            <a:ext cx="9174569" cy="3522836"/>
          </a:xfrm>
          <a:prstGeom prst="rect">
            <a:avLst/>
          </a:prstGeom>
          <a:solidFill>
            <a:srgbClr val="196E93"/>
          </a:solidFill>
          <a:ln w="12700">
            <a:miter lim="400000"/>
          </a:ln>
        </p:spPr>
        <p:txBody>
          <a:bodyPr lIns="21336" tIns="21336" rIns="21336" bIns="21336" anchor="ctr"/>
          <a:lstStyle/>
          <a:p>
            <a:pPr algn="ctr" defTabSz="192004" hangingPunct="0">
              <a:defRPr sz="120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sz="500" kern="0">
              <a:solidFill>
                <a:srgbClr val="FFFFFF"/>
              </a:solidFill>
              <a:effectLst>
                <a:outerShdw blurRad="25400" dist="23998" dir="2700000" rotWithShape="0">
                  <a:srgbClr val="000000">
                    <a:alpha val="31034"/>
                  </a:srgbClr>
                </a:outerShdw>
              </a:effectLst>
              <a:latin typeface="Helvetica"/>
              <a:ea typeface="Helvetica"/>
              <a:cs typeface="Helvetica"/>
              <a:sym typeface="Helvetica"/>
            </a:endParaRPr>
          </a:p>
        </p:txBody>
      </p:sp>
      <p:sp>
        <p:nvSpPr>
          <p:cNvPr id="131" name="Healing the Body and Brain Trapped in the Cycle of Bulimia or Binge-eating"/>
          <p:cNvSpPr txBox="1"/>
          <p:nvPr/>
        </p:nvSpPr>
        <p:spPr>
          <a:xfrm>
            <a:off x="515895" y="675208"/>
            <a:ext cx="8112213" cy="1397306"/>
          </a:xfrm>
          <a:prstGeom prst="rect">
            <a:avLst/>
          </a:prstGeom>
          <a:ln w="12700">
            <a:miter lim="400000"/>
          </a:ln>
          <a:effectLst>
            <a:outerShdw blurRad="101600" dist="25400" dir="5400000" rotWithShape="0">
              <a:srgbClr val="000000"/>
            </a:outerShdw>
          </a:effectLst>
          <a:extLst>
            <a:ext uri="{C572A759-6A51-4108-AA02-DFA0A04FC94B}">
              <ma14:wrappingTextBoxFlag xmlns:ma14="http://schemas.microsoft.com/office/mac/drawingml/2011/main" xmlns="" val="1"/>
            </a:ext>
          </a:extLst>
        </p:spPr>
        <p:txBody>
          <a:bodyPr lIns="21336" tIns="21336" rIns="21336" bIns="21336" anchor="ctr">
            <a:spAutoFit/>
          </a:bodyPr>
          <a:lstStyle>
            <a:lvl1pPr>
              <a:defRPr sz="13100" spc="524">
                <a:solidFill>
                  <a:srgbClr val="FFFFFF"/>
                </a:solidFill>
                <a:latin typeface="Yanone Kaffeesatz Regular"/>
                <a:ea typeface="Yanone Kaffeesatz Regular"/>
                <a:cs typeface="Yanone Kaffeesatz Regular"/>
                <a:sym typeface="Yanone Kaffeesatz Regular"/>
              </a:defRPr>
            </a:lvl1pPr>
          </a:lstStyle>
          <a:p>
            <a:pPr algn="ctr" defTabSz="346671" hangingPunct="0"/>
            <a:r>
              <a:rPr lang="en-US" sz="4400" b="1" kern="0" dirty="0">
                <a:latin typeface="Arial Narrow" panose="020B0606020202030204" pitchFamily="34" charset="0"/>
              </a:rPr>
              <a:t>Brain-based Treatment</a:t>
            </a:r>
          </a:p>
          <a:p>
            <a:pPr algn="ctr" defTabSz="346671" hangingPunct="0"/>
            <a:r>
              <a:rPr lang="en-US" sz="4400" b="1" kern="0" dirty="0">
                <a:latin typeface="Arial Narrow" panose="020B0606020202030204" pitchFamily="34" charset="0"/>
              </a:rPr>
              <a:t>For Binge Eating</a:t>
            </a:r>
            <a:endParaRPr sz="4400" b="1" kern="0" dirty="0">
              <a:latin typeface="Arial Narrow" panose="020B0606020202030204" pitchFamily="34" charset="0"/>
            </a:endParaRPr>
          </a:p>
        </p:txBody>
      </p:sp>
      <p:sp>
        <p:nvSpPr>
          <p:cNvPr id="132" name="Tammy Beasley, RDN, CEDRD, CSSD, LD…"/>
          <p:cNvSpPr txBox="1"/>
          <p:nvPr/>
        </p:nvSpPr>
        <p:spPr>
          <a:xfrm>
            <a:off x="1226535" y="3563850"/>
            <a:ext cx="6690934" cy="3059299"/>
          </a:xfrm>
          <a:prstGeom prst="rect">
            <a:avLst/>
          </a:prstGeom>
          <a:ln w="12700">
            <a:miter lim="400000"/>
          </a:ln>
          <a:extLst>
            <a:ext uri="{C572A759-6A51-4108-AA02-DFA0A04FC94B}">
              <ma14:wrappingTextBoxFlag xmlns:ma14="http://schemas.microsoft.com/office/mac/drawingml/2011/main" xmlns="" val="1"/>
            </a:ext>
          </a:extLst>
        </p:spPr>
        <p:txBody>
          <a:bodyPr wrap="none" lIns="21336" tIns="21336" rIns="21336" bIns="21336" anchor="ctr">
            <a:spAutoFit/>
          </a:bodyPr>
          <a:lstStyle/>
          <a:p>
            <a:pPr algn="ctr" defTabSz="346671" hangingPunct="0">
              <a:defRPr sz="10000" spc="400">
                <a:solidFill>
                  <a:srgbClr val="196E93"/>
                </a:solidFill>
                <a:latin typeface="Yanone Kaffeesatz Regular"/>
                <a:ea typeface="Yanone Kaffeesatz Regular"/>
                <a:cs typeface="Yanone Kaffeesatz Regular"/>
                <a:sym typeface="Yanone Kaffeesatz Regular"/>
              </a:defRPr>
            </a:pPr>
            <a:r>
              <a:rPr lang="en-US" sz="3200" b="1" kern="0" spc="134" dirty="0">
                <a:solidFill>
                  <a:srgbClr val="196E93"/>
                </a:solidFill>
                <a:latin typeface="Blanch Caps"/>
                <a:ea typeface="Yanone Kaffeesatz Regular"/>
                <a:cs typeface="Yanone Kaffeesatz Regular"/>
                <a:sym typeface="Yanone Kaffeesatz Regular"/>
              </a:rPr>
              <a:t>Nicole Siegfried, PhD, CEDS</a:t>
            </a:r>
          </a:p>
          <a:p>
            <a:pPr algn="ctr" defTabSz="346671" hangingPunct="0">
              <a:defRPr sz="10000" spc="400">
                <a:solidFill>
                  <a:srgbClr val="196E93"/>
                </a:solidFill>
                <a:latin typeface="Yanone Kaffeesatz Regular"/>
                <a:ea typeface="Yanone Kaffeesatz Regular"/>
                <a:cs typeface="Yanone Kaffeesatz Regular"/>
                <a:sym typeface="Yanone Kaffeesatz Regular"/>
              </a:defRPr>
            </a:pPr>
            <a:r>
              <a:rPr lang="en-US" sz="2400" b="1" kern="0" spc="134" dirty="0">
                <a:solidFill>
                  <a:srgbClr val="196E93"/>
                </a:solidFill>
                <a:latin typeface="Blanch Caps"/>
                <a:ea typeface="Yanone Kaffeesatz Regular"/>
                <a:cs typeface="Yanone Kaffeesatz Regular"/>
                <a:sym typeface="Yanone Kaffeesatz Regular"/>
              </a:rPr>
              <a:t>Chief Clinical Officer</a:t>
            </a:r>
          </a:p>
          <a:p>
            <a:pPr algn="ctr" defTabSz="346671" hangingPunct="0">
              <a:defRPr sz="10000" spc="400">
                <a:solidFill>
                  <a:srgbClr val="196E93"/>
                </a:solidFill>
                <a:latin typeface="Yanone Kaffeesatz Regular"/>
                <a:ea typeface="Yanone Kaffeesatz Regular"/>
                <a:cs typeface="Yanone Kaffeesatz Regular"/>
                <a:sym typeface="Yanone Kaffeesatz Regular"/>
              </a:defRPr>
            </a:pPr>
            <a:endParaRPr lang="en-US" sz="3200" b="1" kern="0" spc="168" dirty="0">
              <a:solidFill>
                <a:srgbClr val="196E93"/>
              </a:solidFill>
              <a:latin typeface="Blanch Caps"/>
              <a:ea typeface="Yanone Kaffeesatz Regular"/>
              <a:cs typeface="Yanone Kaffeesatz Regular"/>
              <a:sym typeface="Yanone Kaffeesatz Regular"/>
            </a:endParaRPr>
          </a:p>
          <a:p>
            <a:pPr algn="ctr" defTabSz="346671" hangingPunct="0">
              <a:defRPr sz="10000" spc="400">
                <a:solidFill>
                  <a:srgbClr val="196E93"/>
                </a:solidFill>
                <a:latin typeface="Yanone Kaffeesatz Regular"/>
                <a:ea typeface="Yanone Kaffeesatz Regular"/>
                <a:cs typeface="Yanone Kaffeesatz Regular"/>
                <a:sym typeface="Yanone Kaffeesatz Regular"/>
              </a:defRPr>
            </a:pPr>
            <a:r>
              <a:rPr sz="3200" b="1" kern="0" spc="168" dirty="0">
                <a:solidFill>
                  <a:srgbClr val="196E93"/>
                </a:solidFill>
                <a:latin typeface="Blanch Caps"/>
                <a:ea typeface="Yanone Kaffeesatz Regular"/>
                <a:cs typeface="Yanone Kaffeesatz Regular"/>
                <a:sym typeface="Yanone Kaffeesatz Regular"/>
              </a:rPr>
              <a:t>Tammy Beasley, </a:t>
            </a:r>
            <a:r>
              <a:rPr sz="3200" b="1" kern="0" spc="134" dirty="0">
                <a:solidFill>
                  <a:srgbClr val="196E93"/>
                </a:solidFill>
                <a:latin typeface="Blanch Caps"/>
                <a:ea typeface="Yanone Kaffeesatz Regular"/>
                <a:cs typeface="Yanone Kaffeesatz Regular"/>
                <a:sym typeface="Yanone Kaffeesatz Regular"/>
              </a:rPr>
              <a:t>RDN, CEDRD, CSSD</a:t>
            </a:r>
            <a:endParaRPr lang="en-US" sz="3200" b="1" kern="0" spc="134" dirty="0">
              <a:solidFill>
                <a:srgbClr val="196E93"/>
              </a:solidFill>
              <a:latin typeface="Blanch Caps"/>
              <a:ea typeface="Yanone Kaffeesatz Regular"/>
              <a:cs typeface="Yanone Kaffeesatz Regular"/>
              <a:sym typeface="Yanone Kaffeesatz Regular"/>
            </a:endParaRPr>
          </a:p>
          <a:p>
            <a:pPr algn="ctr" defTabSz="346671" hangingPunct="0">
              <a:defRPr sz="10000" spc="400">
                <a:solidFill>
                  <a:srgbClr val="196E93"/>
                </a:solidFill>
                <a:latin typeface="Yanone Kaffeesatz Regular"/>
                <a:ea typeface="Yanone Kaffeesatz Regular"/>
                <a:cs typeface="Yanone Kaffeesatz Regular"/>
                <a:sym typeface="Yanone Kaffeesatz Regular"/>
              </a:defRPr>
            </a:pPr>
            <a:r>
              <a:rPr lang="en-US" sz="2400" b="1" kern="0" spc="134" dirty="0">
                <a:solidFill>
                  <a:srgbClr val="196E93"/>
                </a:solidFill>
                <a:latin typeface="Blanch Caps"/>
                <a:ea typeface="Yanone Kaffeesatz Regular"/>
                <a:cs typeface="Yanone Kaffeesatz Regular"/>
                <a:sym typeface="Yanone Kaffeesatz Regular"/>
              </a:rPr>
              <a:t>Vice President of Clinical Nutrition Services</a:t>
            </a:r>
          </a:p>
          <a:p>
            <a:pPr algn="ctr" defTabSz="346671" hangingPunct="0">
              <a:defRPr sz="10000" spc="400">
                <a:solidFill>
                  <a:srgbClr val="196E93"/>
                </a:solidFill>
                <a:latin typeface="Yanone Kaffeesatz Regular"/>
                <a:ea typeface="Yanone Kaffeesatz Regular"/>
                <a:cs typeface="Yanone Kaffeesatz Regular"/>
                <a:sym typeface="Yanone Kaffeesatz Regular"/>
              </a:defRPr>
            </a:pPr>
            <a:endParaRPr sz="2000" b="1" kern="0" spc="134" dirty="0">
              <a:solidFill>
                <a:srgbClr val="196E93"/>
              </a:solidFill>
              <a:latin typeface="Yanone Kaffeesatz Regular"/>
              <a:ea typeface="Yanone Kaffeesatz Regular"/>
              <a:cs typeface="Yanone Kaffeesatz Regular"/>
              <a:sym typeface="Yanone Kaffeesatz Regular"/>
            </a:endParaRPr>
          </a:p>
          <a:p>
            <a:pPr algn="ctr" defTabSz="346671" hangingPunct="0">
              <a:defRPr sz="10000" spc="400">
                <a:solidFill>
                  <a:srgbClr val="196E93"/>
                </a:solidFill>
                <a:latin typeface="Yanone Kaffeesatz Regular"/>
                <a:ea typeface="Yanone Kaffeesatz Regular"/>
                <a:cs typeface="Yanone Kaffeesatz Regular"/>
                <a:sym typeface="Yanone Kaffeesatz Regular"/>
              </a:defRPr>
            </a:pPr>
            <a:endParaRPr sz="3200" kern="0" spc="134" dirty="0">
              <a:solidFill>
                <a:srgbClr val="196E93"/>
              </a:solidFill>
              <a:latin typeface="Yanone Kaffeesatz Regular"/>
              <a:ea typeface="Yanone Kaffeesatz Regular"/>
              <a:cs typeface="Yanone Kaffeesatz Regular"/>
              <a:sym typeface="Yanone Kaffeesatz Regular"/>
            </a:endParaRPr>
          </a:p>
        </p:txBody>
      </p:sp>
    </p:spTree>
    <p:extLst>
      <p:ext uri="{BB962C8B-B14F-4D97-AF65-F5344CB8AC3E}">
        <p14:creationId xmlns:p14="http://schemas.microsoft.com/office/powerpoint/2010/main" val="256131906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34" name="Rectangle"/>
          <p:cNvSpPr/>
          <p:nvPr/>
        </p:nvSpPr>
        <p:spPr>
          <a:xfrm>
            <a:off x="-242905" y="-118135"/>
            <a:ext cx="9629810" cy="7094269"/>
          </a:xfrm>
          <a:prstGeom prst="rect">
            <a:avLst/>
          </a:prstGeom>
          <a:blipFill>
            <a:blip r:embed="rId3"/>
          </a:blipFill>
          <a:ln w="12700">
            <a:miter lim="400000"/>
          </a:ln>
          <a:effectLst>
            <a:outerShdw blurRad="38100" dist="25400" dir="5400000" rotWithShape="0">
              <a:srgbClr val="000000">
                <a:alpha val="50000"/>
              </a:srgbClr>
            </a:outerShdw>
          </a:effectLst>
        </p:spPr>
        <p:txBody>
          <a:bodyPr lIns="21336" tIns="21336" rIns="21336" bIns="21336" anchor="ctr"/>
          <a:lstStyle/>
          <a:p>
            <a:pPr algn="ctr" defTabSz="346671" hangingPunct="0">
              <a:defRPr sz="3200">
                <a:solidFill>
                  <a:srgbClr val="FFFFFF"/>
                </a:solidFill>
              </a:defRPr>
            </a:pPr>
            <a:endParaRPr sz="1300" kern="0">
              <a:solidFill>
                <a:srgbClr val="FFFFFF"/>
              </a:solidFill>
              <a:sym typeface="Helvetica Light"/>
            </a:endParaRPr>
          </a:p>
        </p:txBody>
      </p:sp>
      <p:sp>
        <p:nvSpPr>
          <p:cNvPr id="135" name="The WAR within"/>
          <p:cNvSpPr txBox="1"/>
          <p:nvPr/>
        </p:nvSpPr>
        <p:spPr>
          <a:xfrm>
            <a:off x="501534" y="2377791"/>
            <a:ext cx="8140935" cy="1274195"/>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spAutoFit/>
          </a:bodyPr>
          <a:lstStyle>
            <a:lvl1pPr>
              <a:defRPr sz="22800">
                <a:solidFill>
                  <a:srgbClr val="DCDEE0"/>
                </a:solidFill>
                <a:latin typeface="Anodyne"/>
                <a:ea typeface="Anodyne"/>
                <a:cs typeface="Anodyne"/>
                <a:sym typeface="Anodyne"/>
              </a:defRPr>
            </a:lvl1pPr>
          </a:lstStyle>
          <a:p>
            <a:pPr algn="ctr" defTabSz="346671" hangingPunct="0"/>
            <a:r>
              <a:rPr sz="8000" b="1" kern="0" dirty="0">
                <a:effectLst>
                  <a:outerShdw blurRad="38100" dist="38100" dir="2700000" algn="tl">
                    <a:srgbClr val="000000">
                      <a:alpha val="43137"/>
                    </a:srgbClr>
                  </a:outerShdw>
                </a:effectLst>
                <a:latin typeface="Blanch Caps"/>
              </a:rPr>
              <a:t>The WAR </a:t>
            </a:r>
            <a:r>
              <a:rPr lang="en-US" sz="8000" b="1" kern="0" dirty="0">
                <a:effectLst>
                  <a:outerShdw blurRad="38100" dist="38100" dir="2700000" algn="tl">
                    <a:srgbClr val="000000">
                      <a:alpha val="43137"/>
                    </a:srgbClr>
                  </a:outerShdw>
                </a:effectLst>
                <a:latin typeface="Blanch Caps"/>
              </a:rPr>
              <a:t>W</a:t>
            </a:r>
            <a:r>
              <a:rPr sz="8000" b="1" kern="0" dirty="0">
                <a:effectLst>
                  <a:outerShdw blurRad="38100" dist="38100" dir="2700000" algn="tl">
                    <a:srgbClr val="000000">
                      <a:alpha val="43137"/>
                    </a:srgbClr>
                  </a:outerShdw>
                </a:effectLst>
                <a:latin typeface="Blanch Caps"/>
              </a:rPr>
              <a:t>ithin</a:t>
            </a:r>
          </a:p>
        </p:txBody>
      </p:sp>
    </p:spTree>
    <p:extLst>
      <p:ext uri="{BB962C8B-B14F-4D97-AF65-F5344CB8AC3E}">
        <p14:creationId xmlns:p14="http://schemas.microsoft.com/office/powerpoint/2010/main" val="2566870601"/>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type="lt">
                                    <p:tmAbs val="0"/>
                                  </p:iterate>
                                  <p:childTnLst>
                                    <p:set>
                                      <p:cBhvr>
                                        <p:cTn id="6" fill="hold"/>
                                        <p:tgtEl>
                                          <p:spTgt spid="135">
                                            <p:bg/>
                                          </p:spTgt>
                                        </p:tgtEl>
                                        <p:attrNameLst>
                                          <p:attrName>style.visibility</p:attrName>
                                        </p:attrNameLst>
                                      </p:cBhvr>
                                      <p:to>
                                        <p:strVal val="visible"/>
                                      </p:to>
                                    </p:set>
                                    <p:animEffect transition="in" filter="fade">
                                      <p:cBhvr>
                                        <p:cTn id="7" dur="1250"/>
                                        <p:tgtEl>
                                          <p:spTgt spid="135">
                                            <p:bg/>
                                          </p:spTgt>
                                        </p:tgtEl>
                                      </p:cBhvr>
                                    </p:animEffect>
                                  </p:childTnLst>
                                </p:cTn>
                              </p:par>
                              <p:par>
                                <p:cTn id="8" presetID="10" presetClass="entr" presetSubtype="0" fill="hold" grpId="0" nodeType="withEffect">
                                  <p:stCondLst>
                                    <p:cond delay="0"/>
                                  </p:stCondLst>
                                  <p:iterate type="lt">
                                    <p:tmAbs val="0"/>
                                  </p:iterate>
                                  <p:childTnLst>
                                    <p:set>
                                      <p:cBhvr>
                                        <p:cTn id="9" fill="hold"/>
                                        <p:tgtEl>
                                          <p:spTgt spid="135">
                                            <p:txEl>
                                              <p:pRg st="0" end="0"/>
                                            </p:txEl>
                                          </p:spTgt>
                                        </p:tgtEl>
                                        <p:attrNameLst>
                                          <p:attrName>style.visibility</p:attrName>
                                        </p:attrNameLst>
                                      </p:cBhvr>
                                      <p:to>
                                        <p:strVal val="visible"/>
                                      </p:to>
                                    </p:set>
                                    <p:animEffect transition="in" filter="fade">
                                      <p:cBhvr>
                                        <p:cTn id="10" dur="1250"/>
                                        <p:tgtEl>
                                          <p:spTgt spid="1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build="p" bldLvl="5"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overview"/>
          <p:cNvSpPr txBox="1"/>
          <p:nvPr/>
        </p:nvSpPr>
        <p:spPr>
          <a:xfrm>
            <a:off x="442122" y="-111111"/>
            <a:ext cx="6979710" cy="1103527"/>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7000">
                <a:solidFill>
                  <a:srgbClr val="FFFFFF"/>
                </a:solidFill>
                <a:latin typeface="Blanch Caps"/>
                <a:ea typeface="Blanch Caps"/>
                <a:cs typeface="Blanch Caps"/>
                <a:sym typeface="Blanch Caps"/>
              </a:defRPr>
            </a:lvl1pPr>
          </a:lstStyle>
          <a:p>
            <a:pPr hangingPunct="0"/>
            <a:r>
              <a:rPr lang="en-US" sz="4400" b="1" kern="0" dirty="0"/>
              <a:t>Objectives</a:t>
            </a:r>
            <a:endParaRPr sz="4400" b="1" kern="0" dirty="0"/>
          </a:p>
        </p:txBody>
      </p:sp>
      <p:sp>
        <p:nvSpPr>
          <p:cNvPr id="140" name="What’s happening in the brain?…"/>
          <p:cNvSpPr txBox="1"/>
          <p:nvPr/>
        </p:nvSpPr>
        <p:spPr>
          <a:xfrm>
            <a:off x="432078" y="1464744"/>
            <a:ext cx="8102322" cy="5990358"/>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spAutoFit/>
          </a:bodyPr>
          <a:lstStyle/>
          <a:p>
            <a:pPr marL="285750" lvl="0" indent="-285750">
              <a:buFont typeface="Arial" panose="020B0604020202020204" pitchFamily="34" charset="0"/>
              <a:buChar char="•"/>
            </a:pPr>
            <a:r>
              <a:rPr lang="en-US" sz="2400" dirty="0"/>
              <a:t>Illustrate how the brain is activated during urges to binge.</a:t>
            </a:r>
          </a:p>
          <a:p>
            <a:pPr marL="285750" lvl="0" indent="-285750">
              <a:buFont typeface="Arial" panose="020B0604020202020204" pitchFamily="34" charset="0"/>
              <a:buChar char="•"/>
            </a:pPr>
            <a:endParaRPr lang="en-US" sz="2400" dirty="0"/>
          </a:p>
          <a:p>
            <a:pPr marL="285750" lvl="0" indent="-285750">
              <a:buFont typeface="Arial" panose="020B0604020202020204" pitchFamily="34" charset="0"/>
              <a:buChar char="•"/>
            </a:pPr>
            <a:r>
              <a:rPr lang="en-US" sz="2400" dirty="0"/>
              <a:t>Understand the basic concepts of neuroplasticity to create new neural pathways in the brain.</a:t>
            </a:r>
          </a:p>
          <a:p>
            <a:pPr marL="285750" lvl="0" indent="-285750">
              <a:buFont typeface="Arial" panose="020B0604020202020204" pitchFamily="34" charset="0"/>
              <a:buChar char="•"/>
            </a:pPr>
            <a:endParaRPr lang="en-US" sz="2400" dirty="0"/>
          </a:p>
          <a:p>
            <a:pPr marL="285750" lvl="0" indent="-285750">
              <a:buFont typeface="Arial" panose="020B0604020202020204" pitchFamily="34" charset="0"/>
              <a:buChar char="•"/>
            </a:pPr>
            <a:r>
              <a:rPr lang="en-US" sz="2400" dirty="0"/>
              <a:t>Define and illustrate three keys points of reconnection to hunger and fullness </a:t>
            </a:r>
          </a:p>
          <a:p>
            <a:pPr marL="285750" lvl="0" indent="-285750">
              <a:buFont typeface="Arial" panose="020B0604020202020204" pitchFamily="34" charset="0"/>
              <a:buChar char="•"/>
            </a:pPr>
            <a:endParaRPr lang="en-US" sz="2400" dirty="0"/>
          </a:p>
          <a:p>
            <a:pPr marL="285750" lvl="0" indent="-285750">
              <a:buFont typeface="Arial" panose="020B0604020202020204" pitchFamily="34" charset="0"/>
              <a:buChar char="•"/>
            </a:pPr>
            <a:r>
              <a:rPr lang="en-US" sz="2400" dirty="0"/>
              <a:t>Describe practical methods for both dietitians and therapists to “unstick” the repetitive behaviors and facilitate brain rewiring.</a:t>
            </a:r>
          </a:p>
          <a:p>
            <a:pPr marL="586675" indent="-272004" defTabSz="346671" hangingPunct="0">
              <a:lnSpc>
                <a:spcPct val="150000"/>
              </a:lnSpc>
              <a:buSzPct val="100000"/>
              <a:buFontTx/>
              <a:buChar char="•"/>
              <a:defRPr sz="8000">
                <a:latin typeface="Helvetica Neue"/>
                <a:ea typeface="Helvetica Neue"/>
                <a:cs typeface="Helvetica Neue"/>
                <a:sym typeface="Helvetica Neue"/>
              </a:defRPr>
            </a:pPr>
            <a:endParaRPr lang="en-US" sz="3600" kern="0" dirty="0">
              <a:solidFill>
                <a:srgbClr val="000000"/>
              </a:solidFill>
              <a:latin typeface="Blanch Caps"/>
              <a:ea typeface="Helvetica Neue"/>
              <a:cs typeface="Helvetica Neue"/>
              <a:sym typeface="Helvetica Neue"/>
            </a:endParaRPr>
          </a:p>
          <a:p>
            <a:pPr defTabSz="346671" hangingPunct="0">
              <a:lnSpc>
                <a:spcPct val="150000"/>
              </a:lnSpc>
              <a:defRPr sz="8000">
                <a:latin typeface="Helvetica Neue"/>
                <a:ea typeface="Helvetica Neue"/>
                <a:cs typeface="Helvetica Neue"/>
                <a:sym typeface="Helvetica Neue"/>
              </a:defRPr>
            </a:pPr>
            <a:endParaRPr sz="3400" kern="0" dirty="0">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81872004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the mind and the brain"/>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T</a:t>
            </a:r>
            <a:r>
              <a:rPr sz="4000" b="1" kern="0" dirty="0"/>
              <a:t>he </a:t>
            </a:r>
            <a:r>
              <a:rPr lang="en-US" sz="4000" b="1" kern="0" dirty="0"/>
              <a:t>M</a:t>
            </a:r>
            <a:r>
              <a:rPr sz="4000" b="1" kern="0" dirty="0"/>
              <a:t>ind and the </a:t>
            </a:r>
            <a:r>
              <a:rPr lang="en-US" sz="4000" b="1" kern="0" dirty="0"/>
              <a:t>B</a:t>
            </a:r>
            <a:r>
              <a:rPr sz="4000" b="1" kern="0" dirty="0"/>
              <a:t>rain</a:t>
            </a:r>
          </a:p>
        </p:txBody>
      </p:sp>
      <p:sp>
        <p:nvSpPr>
          <p:cNvPr id="145" name="Brain: the physical organ which responds to our environment through chemical and electrical impulses.…"/>
          <p:cNvSpPr txBox="1"/>
          <p:nvPr/>
        </p:nvSpPr>
        <p:spPr>
          <a:xfrm>
            <a:off x="1143000" y="1464748"/>
            <a:ext cx="6823413" cy="4921347"/>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spAutoFit/>
          </a:bodyPr>
          <a:lstStyle/>
          <a:p>
            <a:pPr defTabSz="346671" hangingPunct="0">
              <a:defRPr sz="6400">
                <a:latin typeface="Helvetica Neue"/>
                <a:ea typeface="Helvetica Neue"/>
                <a:cs typeface="Helvetica Neue"/>
                <a:sym typeface="Helvetica Neue"/>
              </a:defRPr>
            </a:pPr>
            <a:r>
              <a:rPr sz="2800" b="1" kern="0" dirty="0">
                <a:solidFill>
                  <a:srgbClr val="000000"/>
                </a:solidFill>
                <a:latin typeface="Blanch Caps"/>
                <a:ea typeface="Helvetica Neue"/>
                <a:cs typeface="Helvetica Neue"/>
                <a:sym typeface="Helvetica Neue"/>
              </a:rPr>
              <a:t>Brain</a:t>
            </a:r>
            <a:r>
              <a:rPr sz="2800" kern="0" dirty="0">
                <a:solidFill>
                  <a:srgbClr val="000000"/>
                </a:solidFill>
                <a:latin typeface="Blanch Caps"/>
                <a:ea typeface="Helvetica Neue"/>
                <a:cs typeface="Helvetica Neue"/>
                <a:sym typeface="Helvetica Neue"/>
              </a:rPr>
              <a:t>: the physical organ </a:t>
            </a:r>
            <a:r>
              <a:rPr lang="en-US" sz="2800" kern="0" dirty="0">
                <a:solidFill>
                  <a:srgbClr val="000000"/>
                </a:solidFill>
                <a:latin typeface="Blanch Caps"/>
                <a:ea typeface="Helvetica Neue"/>
                <a:cs typeface="Helvetica Neue"/>
                <a:sym typeface="Helvetica Neue"/>
              </a:rPr>
              <a:t>that</a:t>
            </a:r>
            <a:r>
              <a:rPr sz="2800" kern="0" dirty="0">
                <a:solidFill>
                  <a:srgbClr val="000000"/>
                </a:solidFill>
                <a:latin typeface="Blanch Caps"/>
                <a:ea typeface="Helvetica Neue"/>
                <a:cs typeface="Helvetica Neue"/>
                <a:sym typeface="Helvetica Neue"/>
              </a:rPr>
              <a:t> responds to our environment through chemical and electrical impulses.</a:t>
            </a:r>
          </a:p>
          <a:p>
            <a:pPr defTabSz="346671" hangingPunct="0">
              <a:defRPr sz="4800">
                <a:latin typeface="Helvetica Neue"/>
                <a:ea typeface="Helvetica Neue"/>
                <a:cs typeface="Helvetica Neue"/>
                <a:sym typeface="Helvetica Neue"/>
              </a:defRPr>
            </a:pPr>
            <a:endParaRPr sz="2800" kern="0" dirty="0">
              <a:solidFill>
                <a:srgbClr val="000000"/>
              </a:solidFill>
              <a:latin typeface="Blanch Caps"/>
              <a:ea typeface="Helvetica Neue"/>
              <a:cs typeface="Helvetica Neue"/>
              <a:sym typeface="Helvetica Neue"/>
            </a:endParaRPr>
          </a:p>
          <a:p>
            <a:pPr defTabSz="346671" hangingPunct="0">
              <a:defRPr sz="6400">
                <a:latin typeface="Helvetica Neue"/>
                <a:ea typeface="Helvetica Neue"/>
                <a:cs typeface="Helvetica Neue"/>
                <a:sym typeface="Helvetica Neue"/>
              </a:defRPr>
            </a:pPr>
            <a:r>
              <a:rPr sz="2800" b="1" kern="0" dirty="0">
                <a:solidFill>
                  <a:srgbClr val="000000"/>
                </a:solidFill>
                <a:latin typeface="Blanch Caps"/>
                <a:ea typeface="Helvetica Neue"/>
                <a:cs typeface="Helvetica Neue"/>
                <a:sym typeface="Helvetica Neue"/>
              </a:rPr>
              <a:t>Mind</a:t>
            </a:r>
            <a:r>
              <a:rPr sz="2800" kern="0" dirty="0">
                <a:solidFill>
                  <a:srgbClr val="000000"/>
                </a:solidFill>
                <a:latin typeface="Blanch Caps"/>
                <a:ea typeface="Helvetica Neue"/>
                <a:cs typeface="Helvetica Neue"/>
                <a:sym typeface="Helvetica Neue"/>
              </a:rPr>
              <a:t>: an embodied and relational process that regulates the flow of energy and information </a:t>
            </a:r>
            <a:r>
              <a:rPr sz="2000" kern="0" dirty="0">
                <a:solidFill>
                  <a:srgbClr val="000000"/>
                </a:solidFill>
                <a:latin typeface="Helvetica Neue"/>
                <a:ea typeface="Helvetica Neue"/>
                <a:cs typeface="Helvetica Neue"/>
                <a:sym typeface="Helvetica Neue"/>
              </a:rPr>
              <a:t>—</a:t>
            </a:r>
            <a:r>
              <a:rPr sz="2000" kern="0" dirty="0">
                <a:solidFill>
                  <a:srgbClr val="000000"/>
                </a:solidFill>
                <a:latin typeface="Blanch Caps"/>
                <a:ea typeface="Helvetica Neue"/>
                <a:cs typeface="Helvetica Neue"/>
                <a:sym typeface="Helvetica Neue"/>
              </a:rPr>
              <a:t>Dan Siegel</a:t>
            </a:r>
          </a:p>
          <a:p>
            <a:pPr defTabSz="346671" hangingPunct="0">
              <a:defRPr sz="4800">
                <a:latin typeface="Helvetica Neue"/>
                <a:ea typeface="Helvetica Neue"/>
                <a:cs typeface="Helvetica Neue"/>
                <a:sym typeface="Helvetica Neue"/>
              </a:defRPr>
            </a:pPr>
            <a:endParaRPr sz="2000" kern="0" dirty="0">
              <a:solidFill>
                <a:srgbClr val="000000"/>
              </a:solidFill>
              <a:latin typeface="Helvetica Neue"/>
              <a:ea typeface="Helvetica Neue"/>
              <a:cs typeface="Helvetica Neue"/>
              <a:sym typeface="Helvetica Neue"/>
            </a:endParaRPr>
          </a:p>
          <a:p>
            <a:pPr defTabSz="346671" hangingPunct="0">
              <a:defRPr sz="6400">
                <a:latin typeface="Helvetica Neue"/>
                <a:ea typeface="Helvetica Neue"/>
                <a:cs typeface="Helvetica Neue"/>
                <a:sym typeface="Helvetica Neue"/>
              </a:defRPr>
            </a:pPr>
            <a:r>
              <a:rPr sz="2800" b="1" kern="0" dirty="0">
                <a:solidFill>
                  <a:srgbClr val="000000"/>
                </a:solidFill>
                <a:latin typeface="Blanch Caps"/>
                <a:ea typeface="Helvetica Neue"/>
                <a:cs typeface="Helvetica Neue"/>
                <a:sym typeface="Helvetica Neue"/>
              </a:rPr>
              <a:t>Mind</a:t>
            </a:r>
            <a:r>
              <a:rPr sz="2800" kern="0" dirty="0">
                <a:solidFill>
                  <a:srgbClr val="000000"/>
                </a:solidFill>
                <a:latin typeface="Blanch Caps"/>
                <a:ea typeface="Helvetica Neue"/>
                <a:cs typeface="Helvetica Neue"/>
                <a:sym typeface="Helvetica Neue"/>
              </a:rPr>
              <a:t>: </a:t>
            </a:r>
            <a:r>
              <a:rPr lang="en-US" sz="2800" kern="0" dirty="0">
                <a:solidFill>
                  <a:srgbClr val="000000"/>
                </a:solidFill>
                <a:latin typeface="Blanch Caps"/>
                <a:ea typeface="Helvetica Neue"/>
                <a:cs typeface="Helvetica Neue"/>
                <a:sym typeface="Helvetica Neue"/>
              </a:rPr>
              <a:t>the </a:t>
            </a:r>
            <a:r>
              <a:rPr sz="2800" kern="0" dirty="0">
                <a:solidFill>
                  <a:srgbClr val="000000"/>
                </a:solidFill>
                <a:latin typeface="Blanch Caps"/>
                <a:ea typeface="Helvetica Neue"/>
                <a:cs typeface="Helvetica Neue"/>
                <a:sym typeface="Helvetica Neue"/>
              </a:rPr>
              <a:t>representati</a:t>
            </a:r>
            <a:r>
              <a:rPr lang="en-US" sz="2800" kern="0" dirty="0">
                <a:solidFill>
                  <a:srgbClr val="000000"/>
                </a:solidFill>
                <a:latin typeface="Blanch Caps"/>
                <a:ea typeface="Helvetica Neue"/>
                <a:cs typeface="Helvetica Neue"/>
                <a:sym typeface="Helvetica Neue"/>
              </a:rPr>
              <a:t>on </a:t>
            </a:r>
            <a:r>
              <a:rPr sz="2800" kern="0" dirty="0">
                <a:solidFill>
                  <a:srgbClr val="000000"/>
                </a:solidFill>
                <a:latin typeface="Blanch Caps"/>
                <a:ea typeface="Helvetica Neue"/>
                <a:cs typeface="Helvetica Neue"/>
                <a:sym typeface="Helvetica Neue"/>
              </a:rPr>
              <a:t>of your true self</a:t>
            </a:r>
            <a:r>
              <a:rPr lang="en-US" sz="2800" kern="0" dirty="0">
                <a:solidFill>
                  <a:srgbClr val="000000"/>
                </a:solidFill>
                <a:latin typeface="Blanch Caps"/>
                <a:ea typeface="Helvetica Neue"/>
                <a:cs typeface="Helvetica Neue"/>
                <a:sym typeface="Helvetica Neue"/>
              </a:rPr>
              <a:t> with</a:t>
            </a:r>
            <a:r>
              <a:rPr sz="2800" kern="0" dirty="0">
                <a:solidFill>
                  <a:srgbClr val="000000"/>
                </a:solidFill>
                <a:latin typeface="Blanch Caps"/>
                <a:ea typeface="Helvetica Neue"/>
                <a:cs typeface="Helvetica Neue"/>
                <a:sym typeface="Helvetica Neue"/>
              </a:rPr>
              <a:t> the ability to focus attention and make choices according to your values   </a:t>
            </a:r>
            <a:endParaRPr lang="en-US" sz="2800" kern="0" dirty="0">
              <a:solidFill>
                <a:srgbClr val="000000"/>
              </a:solidFill>
              <a:latin typeface="Blanch Caps"/>
              <a:ea typeface="Helvetica Neue"/>
              <a:cs typeface="Helvetica Neue"/>
              <a:sym typeface="Helvetica Neue"/>
            </a:endParaRPr>
          </a:p>
          <a:p>
            <a:pPr defTabSz="346671" hangingPunct="0">
              <a:defRPr sz="6400">
                <a:latin typeface="Helvetica Neue"/>
                <a:ea typeface="Helvetica Neue"/>
                <a:cs typeface="Helvetica Neue"/>
                <a:sym typeface="Helvetica Neue"/>
              </a:defRPr>
            </a:pPr>
            <a:r>
              <a:rPr sz="2000" kern="0" dirty="0">
                <a:solidFill>
                  <a:srgbClr val="000000"/>
                </a:solidFill>
                <a:latin typeface="Helvetica Neue"/>
                <a:ea typeface="Helvetica Neue"/>
                <a:cs typeface="Helvetica Neue"/>
                <a:sym typeface="Helvetica Neue"/>
              </a:rPr>
              <a:t>—</a:t>
            </a:r>
            <a:r>
              <a:rPr sz="2000" kern="0" dirty="0">
                <a:solidFill>
                  <a:srgbClr val="000000"/>
                </a:solidFill>
                <a:latin typeface="Blanch Caps"/>
                <a:ea typeface="Helvetica Neue"/>
                <a:cs typeface="Helvetica Neue"/>
                <a:sym typeface="Helvetica Neue"/>
              </a:rPr>
              <a:t>Jeffrey Schwartz</a:t>
            </a:r>
          </a:p>
        </p:txBody>
      </p:sp>
    </p:spTree>
    <p:extLst>
      <p:ext uri="{BB962C8B-B14F-4D97-AF65-F5344CB8AC3E}">
        <p14:creationId xmlns:p14="http://schemas.microsoft.com/office/powerpoint/2010/main" val="4216573183"/>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iterate>
                                    <p:tmAbs val="0"/>
                                  </p:iterate>
                                  <p:childTnLst>
                                    <p:set>
                                      <p:cBhvr>
                                        <p:cTn id="6" fill="hold"/>
                                        <p:tgtEl>
                                          <p:spTgt spid="145">
                                            <p:bg/>
                                          </p:spTgt>
                                        </p:tgtEl>
                                        <p:attrNameLst>
                                          <p:attrName>style.visibility</p:attrName>
                                        </p:attrNameLst>
                                      </p:cBhvr>
                                      <p:to>
                                        <p:strVal val="visible"/>
                                      </p:to>
                                    </p:set>
                                    <p:anim calcmode="lin" valueType="num">
                                      <p:cBhvr>
                                        <p:cTn id="7" dur="300" fill="hold"/>
                                        <p:tgtEl>
                                          <p:spTgt spid="145">
                                            <p:bg/>
                                          </p:spTgt>
                                        </p:tgtEl>
                                        <p:attrNameLst>
                                          <p:attrName>ppt_w</p:attrName>
                                        </p:attrNameLst>
                                      </p:cBhvr>
                                      <p:tavLst>
                                        <p:tav tm="0">
                                          <p:val>
                                            <p:fltVal val="0"/>
                                          </p:val>
                                        </p:tav>
                                        <p:tav tm="100000">
                                          <p:val>
                                            <p:strVal val="#ppt_w"/>
                                          </p:val>
                                        </p:tav>
                                      </p:tavLst>
                                    </p:anim>
                                    <p:anim calcmode="lin" valueType="num">
                                      <p:cBhvr>
                                        <p:cTn id="8" dur="300" fill="hold"/>
                                        <p:tgtEl>
                                          <p:spTgt spid="145">
                                            <p:bg/>
                                          </p:spTgt>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iterate>
                                    <p:tmAbs val="0"/>
                                  </p:iterate>
                                  <p:childTnLst>
                                    <p:set>
                                      <p:cBhvr>
                                        <p:cTn id="10" fill="hold"/>
                                        <p:tgtEl>
                                          <p:spTgt spid="145">
                                            <p:txEl>
                                              <p:pRg st="0" end="0"/>
                                            </p:txEl>
                                          </p:spTgt>
                                        </p:tgtEl>
                                        <p:attrNameLst>
                                          <p:attrName>style.visibility</p:attrName>
                                        </p:attrNameLst>
                                      </p:cBhvr>
                                      <p:to>
                                        <p:strVal val="visible"/>
                                      </p:to>
                                    </p:set>
                                    <p:anim calcmode="lin" valueType="num">
                                      <p:cBhvr>
                                        <p:cTn id="11" dur="300" fill="hold"/>
                                        <p:tgtEl>
                                          <p:spTgt spid="145">
                                            <p:txEl>
                                              <p:pRg st="0" end="0"/>
                                            </p:txEl>
                                          </p:spTgt>
                                        </p:tgtEl>
                                        <p:attrNameLst>
                                          <p:attrName>ppt_w</p:attrName>
                                        </p:attrNameLst>
                                      </p:cBhvr>
                                      <p:tavLst>
                                        <p:tav tm="0">
                                          <p:val>
                                            <p:fltVal val="0"/>
                                          </p:val>
                                        </p:tav>
                                        <p:tav tm="100000">
                                          <p:val>
                                            <p:strVal val="#ppt_w"/>
                                          </p:val>
                                        </p:tav>
                                      </p:tavLst>
                                    </p:anim>
                                    <p:anim calcmode="lin" valueType="num">
                                      <p:cBhvr>
                                        <p:cTn id="12" dur="300" fill="hold"/>
                                        <p:tgtEl>
                                          <p:spTgt spid="14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iterate>
                                    <p:tmAbs val="0"/>
                                  </p:iterate>
                                  <p:childTnLst>
                                    <p:set>
                                      <p:cBhvr>
                                        <p:cTn id="16" fill="hold"/>
                                        <p:tgtEl>
                                          <p:spTgt spid="145">
                                            <p:txEl>
                                              <p:pRg st="2" end="2"/>
                                            </p:txEl>
                                          </p:spTgt>
                                        </p:tgtEl>
                                        <p:attrNameLst>
                                          <p:attrName>style.visibility</p:attrName>
                                        </p:attrNameLst>
                                      </p:cBhvr>
                                      <p:to>
                                        <p:strVal val="visible"/>
                                      </p:to>
                                    </p:set>
                                    <p:anim calcmode="lin" valueType="num">
                                      <p:cBhvr>
                                        <p:cTn id="17" dur="300" fill="hold"/>
                                        <p:tgtEl>
                                          <p:spTgt spid="145">
                                            <p:txEl>
                                              <p:pRg st="2" end="2"/>
                                            </p:txEl>
                                          </p:spTgt>
                                        </p:tgtEl>
                                        <p:attrNameLst>
                                          <p:attrName>ppt_w</p:attrName>
                                        </p:attrNameLst>
                                      </p:cBhvr>
                                      <p:tavLst>
                                        <p:tav tm="0">
                                          <p:val>
                                            <p:fltVal val="0"/>
                                          </p:val>
                                        </p:tav>
                                        <p:tav tm="100000">
                                          <p:val>
                                            <p:strVal val="#ppt_w"/>
                                          </p:val>
                                        </p:tav>
                                      </p:tavLst>
                                    </p:anim>
                                    <p:anim calcmode="lin" valueType="num">
                                      <p:cBhvr>
                                        <p:cTn id="18" dur="300" fill="hold"/>
                                        <p:tgtEl>
                                          <p:spTgt spid="145">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iterate>
                                    <p:tmAbs val="0"/>
                                  </p:iterate>
                                  <p:childTnLst>
                                    <p:set>
                                      <p:cBhvr>
                                        <p:cTn id="22" fill="hold"/>
                                        <p:tgtEl>
                                          <p:spTgt spid="145">
                                            <p:txEl>
                                              <p:pRg st="4" end="4"/>
                                            </p:txEl>
                                          </p:spTgt>
                                        </p:tgtEl>
                                        <p:attrNameLst>
                                          <p:attrName>style.visibility</p:attrName>
                                        </p:attrNameLst>
                                      </p:cBhvr>
                                      <p:to>
                                        <p:strVal val="visible"/>
                                      </p:to>
                                    </p:set>
                                    <p:anim calcmode="lin" valueType="num">
                                      <p:cBhvr>
                                        <p:cTn id="23" dur="300" fill="hold"/>
                                        <p:tgtEl>
                                          <p:spTgt spid="145">
                                            <p:txEl>
                                              <p:pRg st="4" end="4"/>
                                            </p:txEl>
                                          </p:spTgt>
                                        </p:tgtEl>
                                        <p:attrNameLst>
                                          <p:attrName>ppt_w</p:attrName>
                                        </p:attrNameLst>
                                      </p:cBhvr>
                                      <p:tavLst>
                                        <p:tav tm="0">
                                          <p:val>
                                            <p:fltVal val="0"/>
                                          </p:val>
                                        </p:tav>
                                        <p:tav tm="100000">
                                          <p:val>
                                            <p:strVal val="#ppt_w"/>
                                          </p:val>
                                        </p:tav>
                                      </p:tavLst>
                                    </p:anim>
                                    <p:anim calcmode="lin" valueType="num">
                                      <p:cBhvr>
                                        <p:cTn id="24" dur="300" fill="hold"/>
                                        <p:tgtEl>
                                          <p:spTgt spid="145">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iterate>
                                    <p:tmAbs val="0"/>
                                  </p:iterate>
                                  <p:childTnLst>
                                    <p:set>
                                      <p:cBhvr>
                                        <p:cTn id="28" fill="hold"/>
                                        <p:tgtEl>
                                          <p:spTgt spid="145">
                                            <p:txEl>
                                              <p:pRg st="5" end="5"/>
                                            </p:txEl>
                                          </p:spTgt>
                                        </p:tgtEl>
                                        <p:attrNameLst>
                                          <p:attrName>style.visibility</p:attrName>
                                        </p:attrNameLst>
                                      </p:cBhvr>
                                      <p:to>
                                        <p:strVal val="visible"/>
                                      </p:to>
                                    </p:set>
                                    <p:anim calcmode="lin" valueType="num">
                                      <p:cBhvr>
                                        <p:cTn id="29" dur="300" fill="hold"/>
                                        <p:tgtEl>
                                          <p:spTgt spid="145">
                                            <p:txEl>
                                              <p:pRg st="5" end="5"/>
                                            </p:txEl>
                                          </p:spTgt>
                                        </p:tgtEl>
                                        <p:attrNameLst>
                                          <p:attrName>ppt_w</p:attrName>
                                        </p:attrNameLst>
                                      </p:cBhvr>
                                      <p:tavLst>
                                        <p:tav tm="0">
                                          <p:val>
                                            <p:fltVal val="0"/>
                                          </p:val>
                                        </p:tav>
                                        <p:tav tm="100000">
                                          <p:val>
                                            <p:strVal val="#ppt_w"/>
                                          </p:val>
                                        </p:tav>
                                      </p:tavLst>
                                    </p:anim>
                                    <p:anim calcmode="lin" valueType="num">
                                      <p:cBhvr>
                                        <p:cTn id="30" dur="300" fill="hold"/>
                                        <p:tgtEl>
                                          <p:spTgt spid="145">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build="p" bldLvl="5"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urges, restriction and the brain"/>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kern="0"/>
              <a:t>urges, restriction and the brain</a:t>
            </a:r>
          </a:p>
        </p:txBody>
      </p:sp>
      <p:sp>
        <p:nvSpPr>
          <p:cNvPr id="239" name="Rectangle"/>
          <p:cNvSpPr/>
          <p:nvPr/>
        </p:nvSpPr>
        <p:spPr>
          <a:xfrm>
            <a:off x="-245659" y="-277885"/>
            <a:ext cx="9635317" cy="7413770"/>
          </a:xfrm>
          <a:prstGeom prst="rect">
            <a:avLst/>
          </a:prstGeom>
          <a:solidFill>
            <a:srgbClr val="005683"/>
          </a:solidFill>
          <a:ln w="12700">
            <a:miter lim="400000"/>
          </a:ln>
          <a:effectLst>
            <a:outerShdw blurRad="38100" dist="25400" dir="5400000" rotWithShape="0">
              <a:srgbClr val="000000">
                <a:alpha val="50000"/>
              </a:srgbClr>
            </a:outerShdw>
          </a:effectLst>
        </p:spPr>
        <p:txBody>
          <a:bodyPr lIns="21336" tIns="21336" rIns="21336" bIns="21336" anchor="ctr"/>
          <a:lstStyle/>
          <a:p>
            <a:pPr algn="ctr" defTabSz="346671" hangingPunct="0">
              <a:defRPr sz="3200">
                <a:solidFill>
                  <a:srgbClr val="006699"/>
                </a:solidFill>
              </a:defRPr>
            </a:pPr>
            <a:endParaRPr sz="1300" kern="0">
              <a:solidFill>
                <a:srgbClr val="006699"/>
              </a:solidFill>
              <a:sym typeface="Helvetica Light"/>
            </a:endParaRPr>
          </a:p>
        </p:txBody>
      </p:sp>
      <p:sp>
        <p:nvSpPr>
          <p:cNvPr id="240" name="What’s happening…"/>
          <p:cNvSpPr txBox="1"/>
          <p:nvPr/>
        </p:nvSpPr>
        <p:spPr>
          <a:xfrm>
            <a:off x="1752600" y="2057400"/>
            <a:ext cx="5903844" cy="1889748"/>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nchor="ctr">
            <a:spAutoFit/>
          </a:bodyPr>
          <a:lstStyle/>
          <a:p>
            <a:pPr algn="ctr" defTabSz="346671" hangingPunct="0">
              <a:defRPr sz="34800">
                <a:solidFill>
                  <a:srgbClr val="FFFFFF"/>
                </a:solidFill>
                <a:latin typeface="Blanch Caps"/>
                <a:ea typeface="Blanch Caps"/>
                <a:cs typeface="Blanch Caps"/>
                <a:sym typeface="Blanch Caps"/>
              </a:defRPr>
            </a:pPr>
            <a:r>
              <a:rPr sz="6000" b="1" kern="0" dirty="0">
                <a:solidFill>
                  <a:srgbClr val="FFFFFF"/>
                </a:solidFill>
                <a:latin typeface="Blanch Caps"/>
                <a:ea typeface="Blanch Caps"/>
                <a:cs typeface="Calibri" panose="020F0502020204030204" pitchFamily="34" charset="0"/>
                <a:sym typeface="Blanch Caps"/>
              </a:rPr>
              <a:t>What’</a:t>
            </a:r>
            <a:r>
              <a:rPr lang="en-US" sz="6000" b="1" kern="0" dirty="0">
                <a:solidFill>
                  <a:srgbClr val="FFFFFF"/>
                </a:solidFill>
                <a:latin typeface="Blanch Caps"/>
                <a:ea typeface="Blanch Caps"/>
                <a:cs typeface="Calibri" panose="020F0502020204030204" pitchFamily="34" charset="0"/>
                <a:sym typeface="Blanch Caps"/>
              </a:rPr>
              <a:t>s </a:t>
            </a:r>
            <a:r>
              <a:rPr sz="6000" b="1" kern="0" dirty="0">
                <a:solidFill>
                  <a:srgbClr val="FFFFFF"/>
                </a:solidFill>
                <a:latin typeface="Blanch Caps"/>
                <a:ea typeface="Blanch Caps"/>
                <a:cs typeface="Calibri" panose="020F0502020204030204" pitchFamily="34" charset="0"/>
                <a:sym typeface="Blanch Caps"/>
              </a:rPr>
              <a:t>happening </a:t>
            </a:r>
          </a:p>
          <a:p>
            <a:pPr algn="ctr" defTabSz="346671" hangingPunct="0">
              <a:defRPr sz="34800">
                <a:solidFill>
                  <a:srgbClr val="FFFFFF"/>
                </a:solidFill>
                <a:latin typeface="Blanch Caps"/>
                <a:ea typeface="Blanch Caps"/>
                <a:cs typeface="Blanch Caps"/>
                <a:sym typeface="Blanch Caps"/>
              </a:defRPr>
            </a:pPr>
            <a:r>
              <a:rPr sz="6000" b="1" kern="0" dirty="0">
                <a:solidFill>
                  <a:srgbClr val="FFFFFF"/>
                </a:solidFill>
                <a:latin typeface="Blanch Caps"/>
                <a:ea typeface="Blanch Caps"/>
                <a:cs typeface="Calibri" panose="020F0502020204030204" pitchFamily="34" charset="0"/>
                <a:sym typeface="Blanch Caps"/>
              </a:rPr>
              <a:t>in the </a:t>
            </a:r>
            <a:r>
              <a:rPr lang="en-US" sz="6000" b="1" kern="0" dirty="0">
                <a:solidFill>
                  <a:srgbClr val="FFFFFF"/>
                </a:solidFill>
                <a:latin typeface="Blanch Caps"/>
                <a:ea typeface="Blanch Caps"/>
                <a:cs typeface="Calibri" panose="020F0502020204030204" pitchFamily="34" charset="0"/>
                <a:sym typeface="Blanch Caps"/>
              </a:rPr>
              <a:t>brain</a:t>
            </a:r>
            <a:r>
              <a:rPr sz="6000" b="1" kern="0" dirty="0">
                <a:solidFill>
                  <a:srgbClr val="FFFFFF"/>
                </a:solidFill>
                <a:latin typeface="Blanch Caps"/>
                <a:ea typeface="Blanch Caps"/>
                <a:cs typeface="Calibri" panose="020F0502020204030204" pitchFamily="34" charset="0"/>
                <a:sym typeface="Blanch Caps"/>
              </a:rPr>
              <a:t>?</a:t>
            </a:r>
          </a:p>
        </p:txBody>
      </p:sp>
    </p:spTree>
    <p:extLst>
      <p:ext uri="{BB962C8B-B14F-4D97-AF65-F5344CB8AC3E}">
        <p14:creationId xmlns:p14="http://schemas.microsoft.com/office/powerpoint/2010/main" val="103803072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6019800"/>
            <a:ext cx="1219200" cy="369318"/>
          </a:xfrm>
          <a:prstGeom prst="rect">
            <a:avLst/>
          </a:prstGeom>
          <a:noFill/>
        </p:spPr>
        <p:txBody>
          <a:bodyPr wrap="square" lIns="91426" tIns="45713" rIns="91426" bIns="45713" rtlCol="0">
            <a:spAutoFit/>
          </a:bodyPr>
          <a:lstStyle/>
          <a:p>
            <a:pPr defTabSz="914260"/>
            <a:r>
              <a:rPr lang="en-US" b="1" dirty="0">
                <a:solidFill>
                  <a:prstClr val="white"/>
                </a:solidFill>
                <a:sym typeface="Helvetica Light"/>
              </a:rPr>
              <a:t>(Hill, 2013)</a:t>
            </a:r>
          </a:p>
        </p:txBody>
      </p:sp>
      <p:pic>
        <p:nvPicPr>
          <p:cNvPr id="4098" name="Picture 2" descr="https://www.shape.com/sites/shape.com/files/styles/slide/public/brain-intro700_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26" y="6062"/>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0" y="5229775"/>
            <a:ext cx="7696200" cy="1323425"/>
          </a:xfrm>
        </p:spPr>
        <p:txBody>
          <a:bodyPr>
            <a:normAutofit fontScale="90000"/>
          </a:bodyPr>
          <a:lstStyle/>
          <a:p>
            <a:r>
              <a:rPr lang="en-US" b="1" dirty="0">
                <a:effectLst>
                  <a:outerShdw blurRad="38100" dist="38100" dir="2700000" algn="tl">
                    <a:srgbClr val="000000">
                      <a:alpha val="43137"/>
                    </a:srgbClr>
                  </a:outerShdw>
                </a:effectLst>
                <a:latin typeface="Blanch Caps"/>
              </a:rPr>
              <a:t>		Non-Eating</a:t>
            </a:r>
            <a:br>
              <a:rPr lang="en-US" b="1" dirty="0">
                <a:effectLst>
                  <a:outerShdw blurRad="38100" dist="38100" dir="2700000" algn="tl">
                    <a:srgbClr val="000000">
                      <a:alpha val="43137"/>
                    </a:srgbClr>
                  </a:outerShdw>
                </a:effectLst>
                <a:latin typeface="Blanch Caps"/>
              </a:rPr>
            </a:br>
            <a:r>
              <a:rPr lang="en-US" b="1" dirty="0">
                <a:effectLst>
                  <a:outerShdw blurRad="38100" dist="38100" dir="2700000" algn="tl">
                    <a:srgbClr val="000000">
                      <a:alpha val="43137"/>
                    </a:srgbClr>
                  </a:outerShdw>
                </a:effectLst>
                <a:latin typeface="Blanch Caps"/>
              </a:rPr>
              <a:t>		Disorder Brain</a:t>
            </a:r>
          </a:p>
        </p:txBody>
      </p:sp>
      <p:sp>
        <p:nvSpPr>
          <p:cNvPr id="4" name="TextBox 3"/>
          <p:cNvSpPr txBox="1"/>
          <p:nvPr/>
        </p:nvSpPr>
        <p:spPr>
          <a:xfrm>
            <a:off x="88271" y="152405"/>
            <a:ext cx="1143000" cy="400095"/>
          </a:xfrm>
          <a:prstGeom prst="rect">
            <a:avLst/>
          </a:prstGeom>
          <a:noFill/>
        </p:spPr>
        <p:txBody>
          <a:bodyPr wrap="square" lIns="91426" tIns="45713" rIns="91426" bIns="45713" rtlCol="0">
            <a:spAutoFit/>
          </a:bodyPr>
          <a:lstStyle/>
          <a:p>
            <a:pPr defTabSz="914260"/>
            <a:r>
              <a:rPr lang="en-US" sz="2000" b="1" dirty="0">
                <a:solidFill>
                  <a:srgbClr val="FFFF00"/>
                </a:solidFill>
                <a:sym typeface="Helvetica Light"/>
              </a:rPr>
              <a:t>INSULA</a:t>
            </a:r>
          </a:p>
        </p:txBody>
      </p:sp>
      <p:sp>
        <p:nvSpPr>
          <p:cNvPr id="5" name="TextBox 4"/>
          <p:cNvSpPr txBox="1"/>
          <p:nvPr/>
        </p:nvSpPr>
        <p:spPr>
          <a:xfrm>
            <a:off x="82236" y="685805"/>
            <a:ext cx="1442896" cy="400095"/>
          </a:xfrm>
          <a:prstGeom prst="rect">
            <a:avLst/>
          </a:prstGeom>
          <a:noFill/>
        </p:spPr>
        <p:txBody>
          <a:bodyPr wrap="square" lIns="91426" tIns="45713" rIns="91426" bIns="45713" rtlCol="0">
            <a:spAutoFit/>
          </a:bodyPr>
          <a:lstStyle/>
          <a:p>
            <a:pPr defTabSz="914260"/>
            <a:r>
              <a:rPr lang="en-US" sz="2000" b="1" dirty="0">
                <a:solidFill>
                  <a:srgbClr val="FF0000"/>
                </a:solidFill>
                <a:sym typeface="Helvetica Light"/>
              </a:rPr>
              <a:t>AMYGDALA</a:t>
            </a:r>
          </a:p>
        </p:txBody>
      </p:sp>
      <p:sp>
        <p:nvSpPr>
          <p:cNvPr id="6" name="TextBox 5"/>
          <p:cNvSpPr txBox="1"/>
          <p:nvPr/>
        </p:nvSpPr>
        <p:spPr>
          <a:xfrm>
            <a:off x="106001" y="1915103"/>
            <a:ext cx="1447800" cy="1015649"/>
          </a:xfrm>
          <a:prstGeom prst="rect">
            <a:avLst/>
          </a:prstGeom>
          <a:noFill/>
        </p:spPr>
        <p:txBody>
          <a:bodyPr wrap="square" lIns="91426" tIns="45713" rIns="91426" bIns="45713" rtlCol="0">
            <a:spAutoFit/>
          </a:bodyPr>
          <a:lstStyle/>
          <a:p>
            <a:pPr defTabSz="914260"/>
            <a:r>
              <a:rPr lang="en-US" sz="2000" b="1" dirty="0">
                <a:solidFill>
                  <a:srgbClr val="00B0F0"/>
                </a:solidFill>
                <a:sym typeface="Helvetica Light"/>
              </a:rPr>
              <a:t>ORBITO- FRONTAL CORTEX</a:t>
            </a:r>
          </a:p>
        </p:txBody>
      </p:sp>
      <p:sp>
        <p:nvSpPr>
          <p:cNvPr id="7" name="TextBox 6"/>
          <p:cNvSpPr txBox="1"/>
          <p:nvPr/>
        </p:nvSpPr>
        <p:spPr>
          <a:xfrm>
            <a:off x="76200" y="2971800"/>
            <a:ext cx="1524000" cy="707872"/>
          </a:xfrm>
          <a:prstGeom prst="rect">
            <a:avLst/>
          </a:prstGeom>
          <a:noFill/>
        </p:spPr>
        <p:txBody>
          <a:bodyPr wrap="square" lIns="91426" tIns="45713" rIns="91426" bIns="45713" rtlCol="0">
            <a:spAutoFit/>
          </a:bodyPr>
          <a:lstStyle/>
          <a:p>
            <a:pPr defTabSz="914260"/>
            <a:r>
              <a:rPr lang="en-US" sz="2000" b="1" dirty="0">
                <a:solidFill>
                  <a:srgbClr val="00B050"/>
                </a:solidFill>
                <a:effectLst>
                  <a:outerShdw blurRad="38100" dist="38100" dir="2700000" algn="tl">
                    <a:srgbClr val="000000">
                      <a:alpha val="43137"/>
                    </a:srgbClr>
                  </a:outerShdw>
                </a:effectLst>
                <a:sym typeface="Helvetica Light"/>
              </a:rPr>
              <a:t>CAUDATE NUCLEUS</a:t>
            </a:r>
          </a:p>
        </p:txBody>
      </p:sp>
      <p:sp>
        <p:nvSpPr>
          <p:cNvPr id="9" name="Circle"/>
          <p:cNvSpPr/>
          <p:nvPr/>
        </p:nvSpPr>
        <p:spPr>
          <a:xfrm>
            <a:off x="3497869" y="2141785"/>
            <a:ext cx="744462" cy="696813"/>
          </a:xfrm>
          <a:prstGeom prst="ellipse">
            <a:avLst/>
          </a:prstGeom>
          <a:solidFill>
            <a:srgbClr val="FFFF00"/>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10" name="Circle"/>
          <p:cNvSpPr/>
          <p:nvPr/>
        </p:nvSpPr>
        <p:spPr>
          <a:xfrm>
            <a:off x="4038600" y="1456460"/>
            <a:ext cx="797360" cy="753341"/>
          </a:xfrm>
          <a:prstGeom prst="ellipse">
            <a:avLst/>
          </a:prstGeom>
          <a:solidFill>
            <a:srgbClr val="FF0000"/>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11" name="Circle"/>
          <p:cNvSpPr/>
          <p:nvPr/>
        </p:nvSpPr>
        <p:spPr>
          <a:xfrm>
            <a:off x="2068428" y="1524001"/>
            <a:ext cx="841229" cy="782193"/>
          </a:xfrm>
          <a:prstGeom prst="ellipse">
            <a:avLst/>
          </a:prstGeom>
          <a:solidFill>
            <a:srgbClr val="00B0F0"/>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12" name="Circle"/>
          <p:cNvSpPr/>
          <p:nvPr/>
        </p:nvSpPr>
        <p:spPr>
          <a:xfrm>
            <a:off x="2823194" y="685801"/>
            <a:ext cx="787712" cy="779508"/>
          </a:xfrm>
          <a:prstGeom prst="ellipse">
            <a:avLst/>
          </a:prstGeom>
          <a:solidFill>
            <a:srgbClr val="00B050"/>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13" name="This is…"/>
          <p:cNvSpPr txBox="1"/>
          <p:nvPr/>
        </p:nvSpPr>
        <p:spPr>
          <a:xfrm>
            <a:off x="2288750" y="1782455"/>
            <a:ext cx="404675" cy="249427"/>
          </a:xfrm>
          <a:prstGeom prst="rect">
            <a:avLst/>
          </a:prstGeom>
          <a:ln w="12700">
            <a:miter lim="400000"/>
          </a:ln>
          <a:effectLst>
            <a:outerShdw blurRad="139700" dir="5400000" rotWithShape="0">
              <a:srgbClr val="000000">
                <a:alpha val="84060"/>
              </a:srgbClr>
            </a:outerShdw>
          </a:effectLst>
          <a:extLst>
            <a:ext uri="{C572A759-6A51-4108-AA02-DFA0A04FC94B}">
              <ma14:wrappingTextBoxFlag xmlns:ma14="http://schemas.microsoft.com/office/mac/drawingml/2011/main" xmlns="" val="1"/>
            </a:ext>
          </a:extLst>
        </p:spPr>
        <p:txBody>
          <a:bodyPr wrap="square" lIns="21336" tIns="21336" rIns="21336" bIns="21336" anchor="ctr">
            <a:spAutoFit/>
          </a:bodyPr>
          <a:lstStyle/>
          <a:p>
            <a:pPr defTabSz="914260">
              <a:lnSpc>
                <a:spcPct val="70000"/>
              </a:lnSpc>
              <a:defRPr>
                <a:solidFill>
                  <a:srgbClr val="FFFFFF"/>
                </a:solidFill>
                <a:latin typeface="Luckiest Guy"/>
                <a:ea typeface="Luckiest Guy"/>
                <a:cs typeface="Luckiest Guy"/>
                <a:sym typeface="Luckiest Guy"/>
              </a:defRPr>
            </a:pPr>
            <a:r>
              <a:rPr lang="en-US" b="1" dirty="0">
                <a:solidFill>
                  <a:srgbClr val="FFFFFF"/>
                </a:solidFill>
                <a:effectLst>
                  <a:outerShdw blurRad="38100" dist="38100" dir="2700000" algn="tl">
                    <a:srgbClr val="000000">
                      <a:alpha val="43137"/>
                    </a:srgbClr>
                  </a:outerShdw>
                </a:effectLst>
                <a:latin typeface="Blanch Caps"/>
                <a:ea typeface="Luckiest Guy"/>
                <a:cs typeface="Luckiest Guy"/>
                <a:sym typeface="Luckiest Guy"/>
              </a:rPr>
              <a:t>Ok</a:t>
            </a:r>
            <a:endParaRPr b="1" dirty="0">
              <a:solidFill>
                <a:srgbClr val="FFFFFF"/>
              </a:solidFill>
              <a:effectLst>
                <a:outerShdw blurRad="38100" dist="38100" dir="2700000" algn="tl">
                  <a:srgbClr val="000000">
                    <a:alpha val="43137"/>
                  </a:srgbClr>
                </a:outerShdw>
              </a:effectLst>
              <a:latin typeface="Blanch Caps"/>
              <a:ea typeface="Luckiest Guy"/>
              <a:cs typeface="Luckiest Guy"/>
              <a:sym typeface="Luckiest Guy"/>
            </a:endParaRPr>
          </a:p>
        </p:txBody>
      </p:sp>
      <p:sp>
        <p:nvSpPr>
          <p:cNvPr id="15" name="It’s OK"/>
          <p:cNvSpPr txBox="1"/>
          <p:nvPr/>
        </p:nvSpPr>
        <p:spPr>
          <a:xfrm>
            <a:off x="4146553" y="1622594"/>
            <a:ext cx="663130" cy="320088"/>
          </a:xfrm>
          <a:prstGeom prst="rect">
            <a:avLst/>
          </a:prstGeom>
          <a:ln w="12700">
            <a:miter lim="400000"/>
          </a:ln>
          <a:effectLst>
            <a:outerShdw blurRad="139700" dir="5400000" rotWithShape="0">
              <a:srgbClr val="000000">
                <a:alpha val="84060"/>
              </a:srgbClr>
            </a:outerShdw>
          </a:effectLst>
          <a:extLst>
            <a:ext uri="{C572A759-6A51-4108-AA02-DFA0A04FC94B}">
              <ma14:wrappingTextBoxFlag xmlns:ma14="http://schemas.microsoft.com/office/mac/drawingml/2011/main" xmlns="" val="1"/>
            </a:ext>
          </a:extLst>
        </p:spPr>
        <p:txBody>
          <a:bodyPr wrap="none" lIns="21336" tIns="21336" rIns="21336" bIns="21336" anchor="ctr">
            <a:spAutoFit/>
          </a:bodyPr>
          <a:lstStyle>
            <a:lvl1pPr>
              <a:defRPr>
                <a:solidFill>
                  <a:srgbClr val="FFFFFF"/>
                </a:solidFill>
                <a:latin typeface="Luckiest Guy"/>
                <a:ea typeface="Luckiest Guy"/>
                <a:cs typeface="Luckiest Guy"/>
                <a:sym typeface="Luckiest Guy"/>
              </a:defRPr>
            </a:lvl1pPr>
          </a:lstStyle>
          <a:p>
            <a:pPr defTabSz="914260"/>
            <a:r>
              <a:rPr b="1" dirty="0">
                <a:effectLst>
                  <a:outerShdw blurRad="38100" dist="38100" dir="2700000" algn="tl">
                    <a:srgbClr val="000000">
                      <a:alpha val="43137"/>
                    </a:srgbClr>
                  </a:outerShdw>
                </a:effectLst>
                <a:latin typeface="Blanch Caps"/>
              </a:rPr>
              <a:t>It’s OK</a:t>
            </a:r>
          </a:p>
        </p:txBody>
      </p:sp>
      <p:sp>
        <p:nvSpPr>
          <p:cNvPr id="16" name="I’m hungry.…"/>
          <p:cNvSpPr txBox="1"/>
          <p:nvPr/>
        </p:nvSpPr>
        <p:spPr>
          <a:xfrm>
            <a:off x="3391990" y="2285351"/>
            <a:ext cx="1293219" cy="443326"/>
          </a:xfrm>
          <a:prstGeom prst="rect">
            <a:avLst/>
          </a:prstGeom>
          <a:ln w="12700">
            <a:miter lim="400000"/>
          </a:ln>
          <a:effectLst>
            <a:outerShdw blurRad="139700" dir="5400000" rotWithShape="0">
              <a:srgbClr val="000000">
                <a:alpha val="84060"/>
              </a:srgbClr>
            </a:outerShdw>
          </a:effectLst>
          <a:extLst>
            <a:ext uri="{C572A759-6A51-4108-AA02-DFA0A04FC94B}">
              <ma14:wrappingTextBoxFlag xmlns:ma14="http://schemas.microsoft.com/office/mac/drawingml/2011/main" xmlns="" val="1"/>
            </a:ext>
          </a:extLst>
        </p:spPr>
        <p:txBody>
          <a:bodyPr wrap="square" lIns="21336" tIns="21336" rIns="21336" bIns="21336" anchor="ctr">
            <a:spAutoFit/>
          </a:bodyPr>
          <a:lstStyle/>
          <a:p>
            <a:pPr defTabSz="914260">
              <a:lnSpc>
                <a:spcPct val="70000"/>
              </a:lnSpc>
              <a:defRPr>
                <a:solidFill>
                  <a:srgbClr val="FFFFFF"/>
                </a:solidFill>
                <a:latin typeface="Luckiest Guy"/>
                <a:ea typeface="Luckiest Guy"/>
                <a:cs typeface="Luckiest Guy"/>
                <a:sym typeface="Luckiest Guy"/>
              </a:defRPr>
            </a:pPr>
            <a:r>
              <a:rPr b="1" dirty="0">
                <a:solidFill>
                  <a:srgbClr val="FFFFFF"/>
                </a:solidFill>
                <a:effectLst>
                  <a:outerShdw blurRad="38100" dist="38100" dir="2700000" algn="tl">
                    <a:srgbClr val="000000">
                      <a:alpha val="43137"/>
                    </a:srgbClr>
                  </a:outerShdw>
                </a:effectLst>
                <a:latin typeface="Blanch Caps"/>
                <a:ea typeface="Luckiest Guy"/>
                <a:cs typeface="Luckiest Guy"/>
                <a:sym typeface="Luckiest Guy"/>
              </a:rPr>
              <a:t>I’m hungry. </a:t>
            </a:r>
          </a:p>
          <a:p>
            <a:pPr defTabSz="914260">
              <a:lnSpc>
                <a:spcPct val="70000"/>
              </a:lnSpc>
              <a:defRPr>
                <a:solidFill>
                  <a:srgbClr val="FFFFFF"/>
                </a:solidFill>
                <a:latin typeface="Luckiest Guy"/>
                <a:ea typeface="Luckiest Guy"/>
                <a:cs typeface="Luckiest Guy"/>
                <a:sym typeface="Luckiest Guy"/>
              </a:defRPr>
            </a:pPr>
            <a:r>
              <a:rPr b="1" dirty="0">
                <a:solidFill>
                  <a:srgbClr val="FFFFFF"/>
                </a:solidFill>
                <a:effectLst>
                  <a:outerShdw blurRad="38100" dist="38100" dir="2700000" algn="tl">
                    <a:srgbClr val="000000">
                      <a:alpha val="43137"/>
                    </a:srgbClr>
                  </a:outerShdw>
                </a:effectLst>
                <a:latin typeface="Blanch Caps"/>
                <a:ea typeface="Luckiest Guy"/>
                <a:cs typeface="Luckiest Guy"/>
                <a:sym typeface="Luckiest Guy"/>
              </a:rPr>
              <a:t>Tastes </a:t>
            </a:r>
            <a:r>
              <a:rPr lang="en-US" b="1" dirty="0">
                <a:solidFill>
                  <a:srgbClr val="FFFFFF"/>
                </a:solidFill>
                <a:effectLst>
                  <a:outerShdw blurRad="38100" dist="38100" dir="2700000" algn="tl">
                    <a:srgbClr val="000000">
                      <a:alpha val="43137"/>
                    </a:srgbClr>
                  </a:outerShdw>
                </a:effectLst>
                <a:latin typeface="Blanch Caps"/>
                <a:ea typeface="Luckiest Guy"/>
                <a:cs typeface="Luckiest Guy"/>
                <a:sym typeface="Luckiest Guy"/>
              </a:rPr>
              <a:t>g</a:t>
            </a:r>
            <a:r>
              <a:rPr b="1" dirty="0">
                <a:solidFill>
                  <a:srgbClr val="FFFFFF"/>
                </a:solidFill>
                <a:effectLst>
                  <a:outerShdw blurRad="38100" dist="38100" dir="2700000" algn="tl">
                    <a:srgbClr val="000000">
                      <a:alpha val="43137"/>
                    </a:srgbClr>
                  </a:outerShdw>
                </a:effectLst>
                <a:latin typeface="Blanch Caps"/>
                <a:ea typeface="Luckiest Guy"/>
                <a:cs typeface="Luckiest Guy"/>
                <a:sym typeface="Luckiest Guy"/>
              </a:rPr>
              <a:t>ood</a:t>
            </a:r>
            <a:r>
              <a:rPr dirty="0">
                <a:solidFill>
                  <a:srgbClr val="FFFFFF"/>
                </a:solidFill>
                <a:latin typeface="Luckiest Guy"/>
                <a:ea typeface="Luckiest Guy"/>
                <a:cs typeface="Luckiest Guy"/>
                <a:sym typeface="Luckiest Guy"/>
              </a:rPr>
              <a:t>!</a:t>
            </a:r>
          </a:p>
        </p:txBody>
      </p:sp>
      <p:sp>
        <p:nvSpPr>
          <p:cNvPr id="18" name="Circle"/>
          <p:cNvSpPr/>
          <p:nvPr/>
        </p:nvSpPr>
        <p:spPr>
          <a:xfrm>
            <a:off x="3135181" y="1387718"/>
            <a:ext cx="907148" cy="731447"/>
          </a:xfrm>
          <a:prstGeom prst="ellipse">
            <a:avLst/>
          </a:prstGeom>
          <a:solidFill>
            <a:schemeClr val="accent4"/>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20" name="TextBox 19"/>
          <p:cNvSpPr txBox="1"/>
          <p:nvPr/>
        </p:nvSpPr>
        <p:spPr>
          <a:xfrm>
            <a:off x="86049" y="1142853"/>
            <a:ext cx="1524000" cy="707872"/>
          </a:xfrm>
          <a:prstGeom prst="rect">
            <a:avLst/>
          </a:prstGeom>
          <a:noFill/>
        </p:spPr>
        <p:txBody>
          <a:bodyPr wrap="square" lIns="91426" tIns="45713" rIns="91426" bIns="45713" rtlCol="0">
            <a:spAutoFit/>
          </a:bodyPr>
          <a:lstStyle/>
          <a:p>
            <a:pPr defTabSz="914260"/>
            <a:r>
              <a:rPr lang="en-US" sz="2000" b="1" dirty="0">
                <a:solidFill>
                  <a:srgbClr val="8064A2"/>
                </a:solidFill>
                <a:sym typeface="Helvetica Light"/>
              </a:rPr>
              <a:t>NUCLEUS ACCUMENS- </a:t>
            </a:r>
          </a:p>
        </p:txBody>
      </p:sp>
      <p:sp>
        <p:nvSpPr>
          <p:cNvPr id="8" name="TextBox 7"/>
          <p:cNvSpPr txBox="1"/>
          <p:nvPr/>
        </p:nvSpPr>
        <p:spPr>
          <a:xfrm>
            <a:off x="3072821" y="1581007"/>
            <a:ext cx="1160469" cy="369318"/>
          </a:xfrm>
          <a:prstGeom prst="rect">
            <a:avLst/>
          </a:prstGeom>
          <a:noFill/>
        </p:spPr>
        <p:txBody>
          <a:bodyPr wrap="square" lIns="91426" tIns="45713" rIns="91426" bIns="45713" rtlCol="0">
            <a:spAutoFit/>
          </a:bodyPr>
          <a:lstStyle/>
          <a:p>
            <a:pPr defTabSz="914260"/>
            <a:r>
              <a:rPr lang="en-US" b="1" dirty="0">
                <a:solidFill>
                  <a:prstClr val="white"/>
                </a:solidFill>
                <a:effectLst>
                  <a:outerShdw blurRad="38100" dist="38100" dir="2700000" algn="tl">
                    <a:srgbClr val="000000">
                      <a:alpha val="43137"/>
                    </a:srgbClr>
                  </a:outerShdw>
                </a:effectLst>
                <a:latin typeface="Blanch Caps"/>
                <a:sym typeface="Helvetica Light"/>
              </a:rPr>
              <a:t>Yummy!</a:t>
            </a:r>
          </a:p>
        </p:txBody>
      </p:sp>
      <p:sp>
        <p:nvSpPr>
          <p:cNvPr id="22" name="Circle"/>
          <p:cNvSpPr/>
          <p:nvPr/>
        </p:nvSpPr>
        <p:spPr>
          <a:xfrm>
            <a:off x="5077182" y="466264"/>
            <a:ext cx="797360" cy="753341"/>
          </a:xfrm>
          <a:prstGeom prst="ellipse">
            <a:avLst/>
          </a:prstGeom>
          <a:solidFill>
            <a:schemeClr val="accent6">
              <a:lumMod val="50000"/>
            </a:schemeClr>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dirty="0">
              <a:solidFill>
                <a:srgbClr val="9BBB59">
                  <a:satOff val="18648"/>
                  <a:lumOff val="5971"/>
                </a:srgbClr>
              </a:solidFill>
              <a:sym typeface="Helvetica Light"/>
            </a:endParaRPr>
          </a:p>
        </p:txBody>
      </p:sp>
      <p:sp>
        <p:nvSpPr>
          <p:cNvPr id="23" name="TextBox 22"/>
          <p:cNvSpPr txBox="1"/>
          <p:nvPr/>
        </p:nvSpPr>
        <p:spPr>
          <a:xfrm>
            <a:off x="5173930" y="542366"/>
            <a:ext cx="1226870" cy="646317"/>
          </a:xfrm>
          <a:prstGeom prst="rect">
            <a:avLst/>
          </a:prstGeom>
          <a:noFill/>
        </p:spPr>
        <p:txBody>
          <a:bodyPr wrap="square" lIns="91426" tIns="45713" rIns="91426" bIns="45713" rtlCol="0">
            <a:spAutoFit/>
          </a:bodyPr>
          <a:lstStyle/>
          <a:p>
            <a:pPr defTabSz="914260"/>
            <a:r>
              <a:rPr lang="en-US" b="1" dirty="0">
                <a:solidFill>
                  <a:prstClr val="white"/>
                </a:solidFill>
                <a:effectLst>
                  <a:outerShdw blurRad="38100" dist="38100" dir="2700000" algn="tl">
                    <a:srgbClr val="000000">
                      <a:alpha val="43137"/>
                    </a:srgbClr>
                  </a:outerShdw>
                </a:effectLst>
                <a:latin typeface="Blanch Caps"/>
                <a:sym typeface="Helvetica Light"/>
              </a:rPr>
              <a:t>I look</a:t>
            </a:r>
          </a:p>
          <a:p>
            <a:pPr defTabSz="914260"/>
            <a:r>
              <a:rPr lang="en-US" b="1" dirty="0">
                <a:solidFill>
                  <a:prstClr val="white"/>
                </a:solidFill>
                <a:effectLst>
                  <a:outerShdw blurRad="38100" dist="38100" dir="2700000" algn="tl">
                    <a:srgbClr val="000000">
                      <a:alpha val="43137"/>
                    </a:srgbClr>
                  </a:outerShdw>
                </a:effectLst>
                <a:latin typeface="Blanch Caps"/>
                <a:sym typeface="Helvetica Light"/>
              </a:rPr>
              <a:t>fine</a:t>
            </a:r>
          </a:p>
        </p:txBody>
      </p:sp>
      <p:sp>
        <p:nvSpPr>
          <p:cNvPr id="21" name="TextBox 20"/>
          <p:cNvSpPr txBox="1"/>
          <p:nvPr/>
        </p:nvSpPr>
        <p:spPr>
          <a:xfrm>
            <a:off x="2626392" y="641314"/>
            <a:ext cx="1336615" cy="646317"/>
          </a:xfrm>
          <a:prstGeom prst="rect">
            <a:avLst/>
          </a:prstGeom>
          <a:noFill/>
        </p:spPr>
        <p:txBody>
          <a:bodyPr wrap="square" lIns="91426" tIns="45713" rIns="91426" bIns="45713" rtlCol="0">
            <a:spAutoFit/>
          </a:bodyPr>
          <a:lstStyle/>
          <a:p>
            <a:pPr algn="ctr" defTabSz="914260"/>
            <a:r>
              <a:rPr lang="en-US" b="1" dirty="0">
                <a:solidFill>
                  <a:prstClr val="white"/>
                </a:solidFill>
                <a:effectLst>
                  <a:outerShdw blurRad="38100" dist="38100" dir="2700000" algn="tl">
                    <a:srgbClr val="000000">
                      <a:alpha val="43137"/>
                    </a:srgbClr>
                  </a:outerShdw>
                </a:effectLst>
                <a:latin typeface="Blanch Caps"/>
                <a:sym typeface="Helvetica Light"/>
              </a:rPr>
              <a:t>What should I do? </a:t>
            </a:r>
          </a:p>
        </p:txBody>
      </p:sp>
      <p:sp>
        <p:nvSpPr>
          <p:cNvPr id="24" name="Circle"/>
          <p:cNvSpPr/>
          <p:nvPr/>
        </p:nvSpPr>
        <p:spPr>
          <a:xfrm>
            <a:off x="4057769" y="445747"/>
            <a:ext cx="797360" cy="753341"/>
          </a:xfrm>
          <a:prstGeom prst="ellipse">
            <a:avLst/>
          </a:prstGeom>
          <a:solidFill>
            <a:schemeClr val="accent3">
              <a:lumMod val="50000"/>
            </a:schemeClr>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dirty="0">
              <a:solidFill>
                <a:srgbClr val="9BBB59">
                  <a:satOff val="18648"/>
                  <a:lumOff val="5971"/>
                </a:srgbClr>
              </a:solidFill>
              <a:sym typeface="Helvetica Light"/>
            </a:endParaRPr>
          </a:p>
        </p:txBody>
      </p:sp>
      <p:sp>
        <p:nvSpPr>
          <p:cNvPr id="14" name="Keep…"/>
          <p:cNvSpPr txBox="1"/>
          <p:nvPr/>
        </p:nvSpPr>
        <p:spPr>
          <a:xfrm>
            <a:off x="4129039" y="697704"/>
            <a:ext cx="913975" cy="249427"/>
          </a:xfrm>
          <a:prstGeom prst="rect">
            <a:avLst/>
          </a:prstGeom>
          <a:ln w="12700">
            <a:miter lim="400000"/>
          </a:ln>
          <a:effectLst>
            <a:outerShdw blurRad="139700" dir="5400000" rotWithShape="0">
              <a:srgbClr val="000000">
                <a:alpha val="84060"/>
              </a:srgbClr>
            </a:outerShdw>
          </a:effectLst>
          <a:extLst>
            <a:ext uri="{C572A759-6A51-4108-AA02-DFA0A04FC94B}">
              <ma14:wrappingTextBoxFlag xmlns:ma14="http://schemas.microsoft.com/office/mac/drawingml/2011/main" xmlns="" val="1"/>
            </a:ext>
          </a:extLst>
        </p:spPr>
        <p:txBody>
          <a:bodyPr wrap="square" lIns="21336" tIns="21336" rIns="21336" bIns="21336" anchor="ctr">
            <a:spAutoFit/>
          </a:bodyPr>
          <a:lstStyle/>
          <a:p>
            <a:pPr defTabSz="914260">
              <a:lnSpc>
                <a:spcPct val="70000"/>
              </a:lnSpc>
              <a:defRPr>
                <a:solidFill>
                  <a:srgbClr val="FFFFFF"/>
                </a:solidFill>
                <a:latin typeface="Luckiest Guy"/>
                <a:ea typeface="Luckiest Guy"/>
                <a:cs typeface="Luckiest Guy"/>
                <a:sym typeface="Luckiest Guy"/>
              </a:defRPr>
            </a:pPr>
            <a:r>
              <a:rPr lang="en-US" b="1" dirty="0">
                <a:solidFill>
                  <a:srgbClr val="FFFFFF"/>
                </a:solidFill>
                <a:latin typeface="Blanch Caps"/>
                <a:ea typeface="Luckiest Guy"/>
                <a:cs typeface="Luckiest Guy"/>
                <a:sym typeface="Luckiest Guy"/>
              </a:rPr>
              <a:t>Eat it!</a:t>
            </a:r>
            <a:endParaRPr b="1" dirty="0">
              <a:solidFill>
                <a:srgbClr val="FFFFFF"/>
              </a:solidFill>
              <a:latin typeface="Blanch Caps"/>
              <a:ea typeface="Luckiest Guy"/>
              <a:cs typeface="Luckiest Guy"/>
              <a:sym typeface="Luckiest Guy"/>
            </a:endParaRPr>
          </a:p>
        </p:txBody>
      </p:sp>
      <p:sp>
        <p:nvSpPr>
          <p:cNvPr id="19" name="TextBox 18"/>
          <p:cNvSpPr txBox="1"/>
          <p:nvPr/>
        </p:nvSpPr>
        <p:spPr>
          <a:xfrm>
            <a:off x="76200" y="4387579"/>
            <a:ext cx="1447800" cy="1323425"/>
          </a:xfrm>
          <a:prstGeom prst="rect">
            <a:avLst/>
          </a:prstGeom>
          <a:noFill/>
        </p:spPr>
        <p:txBody>
          <a:bodyPr wrap="square" lIns="91426" tIns="45713" rIns="91426" bIns="45713" rtlCol="0">
            <a:spAutoFit/>
          </a:bodyPr>
          <a:lstStyle/>
          <a:p>
            <a:pPr defTabSz="914260"/>
            <a:r>
              <a:rPr lang="en-US" sz="2000" b="1" dirty="0">
                <a:solidFill>
                  <a:schemeClr val="accent3">
                    <a:lumMod val="75000"/>
                  </a:schemeClr>
                </a:solidFill>
                <a:effectLst>
                  <a:outerShdw blurRad="38100" dist="38100" dir="2700000" algn="tl">
                    <a:srgbClr val="000000">
                      <a:alpha val="43137"/>
                    </a:srgbClr>
                  </a:outerShdw>
                </a:effectLst>
                <a:sym typeface="Helvetica Light"/>
              </a:rPr>
              <a:t>ANTERIOR CINGULATE CORTEX (ACC)</a:t>
            </a:r>
          </a:p>
        </p:txBody>
      </p:sp>
      <p:sp>
        <p:nvSpPr>
          <p:cNvPr id="26" name="TextBox 25"/>
          <p:cNvSpPr txBox="1"/>
          <p:nvPr/>
        </p:nvSpPr>
        <p:spPr>
          <a:xfrm>
            <a:off x="66500" y="3679686"/>
            <a:ext cx="1524000" cy="707872"/>
          </a:xfrm>
          <a:prstGeom prst="rect">
            <a:avLst/>
          </a:prstGeom>
          <a:noFill/>
        </p:spPr>
        <p:txBody>
          <a:bodyPr wrap="square" lIns="91426" tIns="45713" rIns="91426" bIns="45713" rtlCol="0">
            <a:spAutoFit/>
          </a:bodyPr>
          <a:lstStyle/>
          <a:p>
            <a:pPr defTabSz="914260"/>
            <a:r>
              <a:rPr lang="en-US" sz="2000" b="1" dirty="0">
                <a:solidFill>
                  <a:srgbClr val="F79646">
                    <a:lumMod val="50000"/>
                  </a:srgbClr>
                </a:solidFill>
                <a:effectLst>
                  <a:outerShdw blurRad="38100" dist="38100" dir="2700000" algn="tl">
                    <a:srgbClr val="000000">
                      <a:alpha val="43137"/>
                    </a:srgbClr>
                  </a:outerShdw>
                </a:effectLst>
                <a:sym typeface="Helvetica Light"/>
              </a:rPr>
              <a:t>PARIETAL LOBE </a:t>
            </a:r>
          </a:p>
        </p:txBody>
      </p:sp>
      <p:sp>
        <p:nvSpPr>
          <p:cNvPr id="27" name="TextBox 26"/>
          <p:cNvSpPr txBox="1"/>
          <p:nvPr/>
        </p:nvSpPr>
        <p:spPr>
          <a:xfrm>
            <a:off x="304800" y="6260068"/>
            <a:ext cx="1600200" cy="369318"/>
          </a:xfrm>
          <a:prstGeom prst="rect">
            <a:avLst/>
          </a:prstGeom>
          <a:noFill/>
        </p:spPr>
        <p:txBody>
          <a:bodyPr wrap="square" lIns="91426" tIns="45713" rIns="91426" bIns="45713" rtlCol="0">
            <a:spAutoFit/>
          </a:bodyPr>
          <a:lstStyle/>
          <a:p>
            <a:pPr defTabSz="914260"/>
            <a:r>
              <a:rPr lang="en-US" b="1" dirty="0">
                <a:solidFill>
                  <a:prstClr val="black"/>
                </a:solidFill>
                <a:sym typeface="Helvetica Light"/>
              </a:rPr>
              <a:t>(Hill, 2017)</a:t>
            </a:r>
          </a:p>
        </p:txBody>
      </p:sp>
    </p:spTree>
    <p:extLst>
      <p:ext uri="{BB962C8B-B14F-4D97-AF65-F5344CB8AC3E}">
        <p14:creationId xmlns:p14="http://schemas.microsoft.com/office/powerpoint/2010/main" val="398879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9"/>
                                        </p:tgtEl>
                                        <p:attrNameLst>
                                          <p:attrName>style.visibility</p:attrName>
                                        </p:attrNameLst>
                                      </p:cBhvr>
                                      <p:to>
                                        <p:strVal val="visible"/>
                                      </p:to>
                                    </p:set>
                                    <p:animEffect transition="in" filter="dissolve">
                                      <p:cBhvr>
                                        <p:cTn id="7" dur="700"/>
                                        <p:tgtEl>
                                          <p:spTgt spid="9"/>
                                        </p:tgtEl>
                                      </p:cBhvr>
                                    </p:animEffect>
                                  </p:childTnLst>
                                </p:cTn>
                              </p:par>
                            </p:childTnLst>
                          </p:cTn>
                        </p:par>
                        <p:par>
                          <p:cTn id="8" fill="hold">
                            <p:stCondLst>
                              <p:cond delay="700"/>
                            </p:stCondLst>
                            <p:childTnLst>
                              <p:par>
                                <p:cTn id="9" presetID="22" presetClass="entr" presetSubtype="8" fill="hold" grpId="0" nodeType="afterEffect">
                                  <p:stCondLst>
                                    <p:cond delay="0"/>
                                  </p:stCondLst>
                                  <p:iterate>
                                    <p:tmAbs val="0"/>
                                  </p:iterate>
                                  <p:childTnLst>
                                    <p:set>
                                      <p:cBhvr>
                                        <p:cTn id="10" fill="hold"/>
                                        <p:tgtEl>
                                          <p:spTgt spid="16"/>
                                        </p:tgtEl>
                                        <p:attrNameLst>
                                          <p:attrName>style.visibility</p:attrName>
                                        </p:attrNameLst>
                                      </p:cBhvr>
                                      <p:to>
                                        <p:strVal val="visible"/>
                                      </p:to>
                                    </p:set>
                                    <p:animEffect transition="in" filter="wipe(left)">
                                      <p:cBhvr>
                                        <p:cTn id="11" dur="10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iterate>
                                    <p:tmAbs val="0"/>
                                  </p:iterate>
                                  <p:childTnLst>
                                    <p:set>
                                      <p:cBhvr>
                                        <p:cTn id="15" fill="hold"/>
                                        <p:tgtEl>
                                          <p:spTgt spid="15"/>
                                        </p:tgtEl>
                                        <p:attrNameLst>
                                          <p:attrName>style.visibility</p:attrName>
                                        </p:attrNameLst>
                                      </p:cBhvr>
                                      <p:to>
                                        <p:strVal val="visible"/>
                                      </p:to>
                                    </p:set>
                                    <p:animEffect transition="in" filter="wipe(left)">
                                      <p:cBhvr>
                                        <p:cTn id="16" dur="1000"/>
                                        <p:tgtEl>
                                          <p:spTgt spid="15"/>
                                        </p:tgtEl>
                                      </p:cBhvr>
                                    </p:animEffect>
                                  </p:childTnLst>
                                </p:cTn>
                              </p:par>
                              <p:par>
                                <p:cTn id="17" presetID="9" presetClass="entr" fill="hold" grpId="0" nodeType="withEffect">
                                  <p:stCondLst>
                                    <p:cond delay="0"/>
                                  </p:stCondLst>
                                  <p:iterate>
                                    <p:tmAbs val="0"/>
                                  </p:iterate>
                                  <p:childTnLst>
                                    <p:set>
                                      <p:cBhvr>
                                        <p:cTn id="18" fill="hold"/>
                                        <p:tgtEl>
                                          <p:spTgt spid="10"/>
                                        </p:tgtEl>
                                        <p:attrNameLst>
                                          <p:attrName>style.visibility</p:attrName>
                                        </p:attrNameLst>
                                      </p:cBhvr>
                                      <p:to>
                                        <p:strVal val="visible"/>
                                      </p:to>
                                    </p:set>
                                    <p:animEffect transition="in" filter="dissolve">
                                      <p:cBhvr>
                                        <p:cTn id="19" dur="7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80">
                                          <p:stCondLst>
                                            <p:cond delay="0"/>
                                          </p:stCondLst>
                                        </p:cTn>
                                        <p:tgtEl>
                                          <p:spTgt spid="18"/>
                                        </p:tgtEl>
                                      </p:cBhvr>
                                    </p:animEffect>
                                    <p:anim calcmode="lin" valueType="num">
                                      <p:cBhvr>
                                        <p:cTn id="2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0" dur="26">
                                          <p:stCondLst>
                                            <p:cond delay="650"/>
                                          </p:stCondLst>
                                        </p:cTn>
                                        <p:tgtEl>
                                          <p:spTgt spid="18"/>
                                        </p:tgtEl>
                                      </p:cBhvr>
                                      <p:to x="100000" y="60000"/>
                                    </p:animScale>
                                    <p:animScale>
                                      <p:cBhvr>
                                        <p:cTn id="31" dur="166" decel="50000">
                                          <p:stCondLst>
                                            <p:cond delay="676"/>
                                          </p:stCondLst>
                                        </p:cTn>
                                        <p:tgtEl>
                                          <p:spTgt spid="18"/>
                                        </p:tgtEl>
                                      </p:cBhvr>
                                      <p:to x="100000" y="100000"/>
                                    </p:animScale>
                                    <p:animScale>
                                      <p:cBhvr>
                                        <p:cTn id="32" dur="26">
                                          <p:stCondLst>
                                            <p:cond delay="1312"/>
                                          </p:stCondLst>
                                        </p:cTn>
                                        <p:tgtEl>
                                          <p:spTgt spid="18"/>
                                        </p:tgtEl>
                                      </p:cBhvr>
                                      <p:to x="100000" y="80000"/>
                                    </p:animScale>
                                    <p:animScale>
                                      <p:cBhvr>
                                        <p:cTn id="33" dur="166" decel="50000">
                                          <p:stCondLst>
                                            <p:cond delay="1338"/>
                                          </p:stCondLst>
                                        </p:cTn>
                                        <p:tgtEl>
                                          <p:spTgt spid="18"/>
                                        </p:tgtEl>
                                      </p:cBhvr>
                                      <p:to x="100000" y="100000"/>
                                    </p:animScale>
                                    <p:animScale>
                                      <p:cBhvr>
                                        <p:cTn id="34" dur="26">
                                          <p:stCondLst>
                                            <p:cond delay="1642"/>
                                          </p:stCondLst>
                                        </p:cTn>
                                        <p:tgtEl>
                                          <p:spTgt spid="18"/>
                                        </p:tgtEl>
                                      </p:cBhvr>
                                      <p:to x="100000" y="90000"/>
                                    </p:animScale>
                                    <p:animScale>
                                      <p:cBhvr>
                                        <p:cTn id="35" dur="166" decel="50000">
                                          <p:stCondLst>
                                            <p:cond delay="1668"/>
                                          </p:stCondLst>
                                        </p:cTn>
                                        <p:tgtEl>
                                          <p:spTgt spid="18"/>
                                        </p:tgtEl>
                                      </p:cBhvr>
                                      <p:to x="100000" y="100000"/>
                                    </p:animScale>
                                    <p:animScale>
                                      <p:cBhvr>
                                        <p:cTn id="36" dur="26">
                                          <p:stCondLst>
                                            <p:cond delay="1808"/>
                                          </p:stCondLst>
                                        </p:cTn>
                                        <p:tgtEl>
                                          <p:spTgt spid="18"/>
                                        </p:tgtEl>
                                      </p:cBhvr>
                                      <p:to x="100000" y="95000"/>
                                    </p:animScale>
                                    <p:animScale>
                                      <p:cBhvr>
                                        <p:cTn id="37" dur="166" decel="50000">
                                          <p:stCondLst>
                                            <p:cond delay="1834"/>
                                          </p:stCondLst>
                                        </p:cTn>
                                        <p:tgtEl>
                                          <p:spTgt spid="18"/>
                                        </p:tgtEl>
                                      </p:cBhvr>
                                      <p:to x="100000" y="100000"/>
                                    </p:animScale>
                                  </p:childTnLst>
                                </p:cTn>
                              </p:par>
                              <p:par>
                                <p:cTn id="38" presetID="26"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80">
                                          <p:stCondLst>
                                            <p:cond delay="0"/>
                                          </p:stCondLst>
                                        </p:cTn>
                                        <p:tgtEl>
                                          <p:spTgt spid="8"/>
                                        </p:tgtEl>
                                      </p:cBhvr>
                                    </p:animEffect>
                                    <p:anim calcmode="lin" valueType="num">
                                      <p:cBhvr>
                                        <p:cTn id="4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6" dur="26">
                                          <p:stCondLst>
                                            <p:cond delay="650"/>
                                          </p:stCondLst>
                                        </p:cTn>
                                        <p:tgtEl>
                                          <p:spTgt spid="8"/>
                                        </p:tgtEl>
                                      </p:cBhvr>
                                      <p:to x="100000" y="60000"/>
                                    </p:animScale>
                                    <p:animScale>
                                      <p:cBhvr>
                                        <p:cTn id="47" dur="166" decel="50000">
                                          <p:stCondLst>
                                            <p:cond delay="676"/>
                                          </p:stCondLst>
                                        </p:cTn>
                                        <p:tgtEl>
                                          <p:spTgt spid="8"/>
                                        </p:tgtEl>
                                      </p:cBhvr>
                                      <p:to x="100000" y="100000"/>
                                    </p:animScale>
                                    <p:animScale>
                                      <p:cBhvr>
                                        <p:cTn id="48" dur="26">
                                          <p:stCondLst>
                                            <p:cond delay="1312"/>
                                          </p:stCondLst>
                                        </p:cTn>
                                        <p:tgtEl>
                                          <p:spTgt spid="8"/>
                                        </p:tgtEl>
                                      </p:cBhvr>
                                      <p:to x="100000" y="80000"/>
                                    </p:animScale>
                                    <p:animScale>
                                      <p:cBhvr>
                                        <p:cTn id="49" dur="166" decel="50000">
                                          <p:stCondLst>
                                            <p:cond delay="1338"/>
                                          </p:stCondLst>
                                        </p:cTn>
                                        <p:tgtEl>
                                          <p:spTgt spid="8"/>
                                        </p:tgtEl>
                                      </p:cBhvr>
                                      <p:to x="100000" y="100000"/>
                                    </p:animScale>
                                    <p:animScale>
                                      <p:cBhvr>
                                        <p:cTn id="50" dur="26">
                                          <p:stCondLst>
                                            <p:cond delay="1642"/>
                                          </p:stCondLst>
                                        </p:cTn>
                                        <p:tgtEl>
                                          <p:spTgt spid="8"/>
                                        </p:tgtEl>
                                      </p:cBhvr>
                                      <p:to x="100000" y="90000"/>
                                    </p:animScale>
                                    <p:animScale>
                                      <p:cBhvr>
                                        <p:cTn id="51" dur="166" decel="50000">
                                          <p:stCondLst>
                                            <p:cond delay="1668"/>
                                          </p:stCondLst>
                                        </p:cTn>
                                        <p:tgtEl>
                                          <p:spTgt spid="8"/>
                                        </p:tgtEl>
                                      </p:cBhvr>
                                      <p:to x="100000" y="100000"/>
                                    </p:animScale>
                                    <p:animScale>
                                      <p:cBhvr>
                                        <p:cTn id="52" dur="26">
                                          <p:stCondLst>
                                            <p:cond delay="1808"/>
                                          </p:stCondLst>
                                        </p:cTn>
                                        <p:tgtEl>
                                          <p:spTgt spid="8"/>
                                        </p:tgtEl>
                                      </p:cBhvr>
                                      <p:to x="100000" y="95000"/>
                                    </p:animScale>
                                    <p:animScale>
                                      <p:cBhvr>
                                        <p:cTn id="53" dur="166" decel="50000">
                                          <p:stCondLst>
                                            <p:cond delay="1834"/>
                                          </p:stCondLst>
                                        </p:cTn>
                                        <p:tgtEl>
                                          <p:spTgt spid="8"/>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iterate>
                                    <p:tmAbs val="0"/>
                                  </p:iterate>
                                  <p:childTnLst>
                                    <p:set>
                                      <p:cBhvr>
                                        <p:cTn id="57" fill="hold"/>
                                        <p:tgtEl>
                                          <p:spTgt spid="13"/>
                                        </p:tgtEl>
                                        <p:attrNameLst>
                                          <p:attrName>style.visibility</p:attrName>
                                        </p:attrNameLst>
                                      </p:cBhvr>
                                      <p:to>
                                        <p:strVal val="visible"/>
                                      </p:to>
                                    </p:set>
                                    <p:animEffect transition="in" filter="wipe(left)">
                                      <p:cBhvr>
                                        <p:cTn id="58" dur="1000"/>
                                        <p:tgtEl>
                                          <p:spTgt spid="13"/>
                                        </p:tgtEl>
                                      </p:cBhvr>
                                    </p:animEffect>
                                  </p:childTnLst>
                                </p:cTn>
                              </p:par>
                              <p:par>
                                <p:cTn id="59" presetID="9" presetClass="entr" fill="hold" grpId="0" nodeType="withEffect">
                                  <p:stCondLst>
                                    <p:cond delay="0"/>
                                  </p:stCondLst>
                                  <p:iterate>
                                    <p:tmAbs val="0"/>
                                  </p:iterate>
                                  <p:childTnLst>
                                    <p:set>
                                      <p:cBhvr>
                                        <p:cTn id="60" fill="hold"/>
                                        <p:tgtEl>
                                          <p:spTgt spid="11"/>
                                        </p:tgtEl>
                                        <p:attrNameLst>
                                          <p:attrName>style.visibility</p:attrName>
                                        </p:attrNameLst>
                                      </p:cBhvr>
                                      <p:to>
                                        <p:strVal val="visible"/>
                                      </p:to>
                                    </p:set>
                                    <p:animEffect transition="in" filter="dissolve">
                                      <p:cBhvr>
                                        <p:cTn id="61" dur="700"/>
                                        <p:tgtEl>
                                          <p:spTgt spid="11"/>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par>
                                <p:cTn id="67" presetID="9" presetClass="entr" fill="hold" grpId="0" nodeType="withEffect">
                                  <p:stCondLst>
                                    <p:cond delay="0"/>
                                  </p:stCondLst>
                                  <p:iterate>
                                    <p:tmAbs val="0"/>
                                  </p:iterate>
                                  <p:childTnLst>
                                    <p:set>
                                      <p:cBhvr>
                                        <p:cTn id="68" fill="hold"/>
                                        <p:tgtEl>
                                          <p:spTgt spid="12"/>
                                        </p:tgtEl>
                                        <p:attrNameLst>
                                          <p:attrName>style.visibility</p:attrName>
                                        </p:attrNameLst>
                                      </p:cBhvr>
                                      <p:to>
                                        <p:strVal val="visible"/>
                                      </p:to>
                                    </p:set>
                                    <p:animEffect transition="in" filter="dissolve">
                                      <p:cBhvr>
                                        <p:cTn id="69" dur="700"/>
                                        <p:tgtEl>
                                          <p:spTgt spid="12"/>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fill="hold" grpId="0" nodeType="clickEffect">
                                  <p:stCondLst>
                                    <p:cond delay="0"/>
                                  </p:stCondLst>
                                  <p:iterate>
                                    <p:tmAbs val="0"/>
                                  </p:iterate>
                                  <p:childTnLst>
                                    <p:set>
                                      <p:cBhvr>
                                        <p:cTn id="73" fill="hold"/>
                                        <p:tgtEl>
                                          <p:spTgt spid="22"/>
                                        </p:tgtEl>
                                        <p:attrNameLst>
                                          <p:attrName>style.visibility</p:attrName>
                                        </p:attrNameLst>
                                      </p:cBhvr>
                                      <p:to>
                                        <p:strVal val="visible"/>
                                      </p:to>
                                    </p:set>
                                    <p:animEffect transition="in" filter="dissolve">
                                      <p:cBhvr>
                                        <p:cTn id="74" dur="700"/>
                                        <p:tgtEl>
                                          <p:spTgt spid="22"/>
                                        </p:tgtEl>
                                      </p:cBhvr>
                                    </p:animEffect>
                                  </p:childTnLst>
                                </p:cTn>
                              </p:par>
                              <p:par>
                                <p:cTn id="75" presetID="1"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1" nodeType="clickEffect">
                                  <p:stCondLst>
                                    <p:cond delay="0"/>
                                  </p:stCondLst>
                                  <p:childTnLst>
                                    <p:animEffect transition="out" filter="fade">
                                      <p:cBhvr>
                                        <p:cTn id="80" dur="500"/>
                                        <p:tgtEl>
                                          <p:spTgt spid="21"/>
                                        </p:tgtEl>
                                      </p:cBhvr>
                                    </p:animEffect>
                                    <p:set>
                                      <p:cBhvr>
                                        <p:cTn id="81" dur="1" fill="hold">
                                          <p:stCondLst>
                                            <p:cond delay="499"/>
                                          </p:stCondLst>
                                        </p:cTn>
                                        <p:tgtEl>
                                          <p:spTgt spid="21"/>
                                        </p:tgtEl>
                                        <p:attrNameLst>
                                          <p:attrName>style.visibility</p:attrName>
                                        </p:attrNameLst>
                                      </p:cBhvr>
                                      <p:to>
                                        <p:strVal val="hidden"/>
                                      </p:to>
                                    </p:set>
                                  </p:childTnLst>
                                </p:cTn>
                              </p:par>
                              <p:par>
                                <p:cTn id="82" presetID="22" presetClass="entr" presetSubtype="8" fill="hold" grpId="0" nodeType="withEffect">
                                  <p:stCondLst>
                                    <p:cond delay="0"/>
                                  </p:stCondLst>
                                  <p:iterate>
                                    <p:tmAbs val="0"/>
                                  </p:iterate>
                                  <p:childTnLst>
                                    <p:set>
                                      <p:cBhvr>
                                        <p:cTn id="83" fill="hold"/>
                                        <p:tgtEl>
                                          <p:spTgt spid="14"/>
                                        </p:tgtEl>
                                        <p:attrNameLst>
                                          <p:attrName>style.visibility</p:attrName>
                                        </p:attrNameLst>
                                      </p:cBhvr>
                                      <p:to>
                                        <p:strVal val="visible"/>
                                      </p:to>
                                    </p:set>
                                    <p:animEffect transition="in" filter="wipe(left)">
                                      <p:cBhvr>
                                        <p:cTn id="84" dur="1000"/>
                                        <p:tgtEl>
                                          <p:spTgt spid="14"/>
                                        </p:tgtEl>
                                      </p:cBhvr>
                                    </p:animEffect>
                                  </p:childTnLst>
                                </p:cTn>
                              </p:par>
                              <p:par>
                                <p:cTn id="85" presetID="9" presetClass="entr" fill="hold" grpId="0" nodeType="withEffect">
                                  <p:stCondLst>
                                    <p:cond delay="0"/>
                                  </p:stCondLst>
                                  <p:iterate>
                                    <p:tmAbs val="0"/>
                                  </p:iterate>
                                  <p:childTnLst>
                                    <p:set>
                                      <p:cBhvr>
                                        <p:cTn id="86" fill="hold"/>
                                        <p:tgtEl>
                                          <p:spTgt spid="24"/>
                                        </p:tgtEl>
                                        <p:attrNameLst>
                                          <p:attrName>style.visibility</p:attrName>
                                        </p:attrNameLst>
                                      </p:cBhvr>
                                      <p:to>
                                        <p:strVal val="visible"/>
                                      </p:to>
                                    </p:set>
                                    <p:animEffect transition="in" filter="dissolve">
                                      <p:cBhvr>
                                        <p:cTn id="87" dur="7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dvAuto="0"/>
      <p:bldP spid="10" grpId="0" animBg="1" advAuto="0"/>
      <p:bldP spid="11" grpId="0" animBg="1" advAuto="0"/>
      <p:bldP spid="12" grpId="0" animBg="1" advAuto="0"/>
      <p:bldP spid="13" grpId="0" animBg="1" advAuto="0"/>
      <p:bldP spid="15" grpId="0" animBg="1" advAuto="0"/>
      <p:bldP spid="16" grpId="0" animBg="1" advAuto="0"/>
      <p:bldP spid="18" grpId="0" animBg="1"/>
      <p:bldP spid="8" grpId="0"/>
      <p:bldP spid="22" grpId="0" animBg="1" advAuto="0"/>
      <p:bldP spid="23" grpId="0"/>
      <p:bldP spid="21" grpId="0"/>
      <p:bldP spid="21" grpId="1"/>
      <p:bldP spid="24" grpId="0" animBg="1" advAuto="0"/>
      <p:bldP spid="14"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6019800"/>
            <a:ext cx="1219200" cy="369318"/>
          </a:xfrm>
          <a:prstGeom prst="rect">
            <a:avLst/>
          </a:prstGeom>
          <a:noFill/>
        </p:spPr>
        <p:txBody>
          <a:bodyPr wrap="square" lIns="91426" tIns="45713" rIns="91426" bIns="45713" rtlCol="0">
            <a:spAutoFit/>
          </a:bodyPr>
          <a:lstStyle/>
          <a:p>
            <a:pPr defTabSz="914260"/>
            <a:r>
              <a:rPr lang="en-US" b="1" dirty="0">
                <a:solidFill>
                  <a:prstClr val="white"/>
                </a:solidFill>
                <a:sym typeface="Helvetica Light"/>
              </a:rPr>
              <a:t>(Hill, 2013)</a:t>
            </a:r>
          </a:p>
        </p:txBody>
      </p:sp>
      <p:pic>
        <p:nvPicPr>
          <p:cNvPr id="4098" name="Picture 2" descr="https://www.shape.com/sites/shape.com/files/styles/slide/public/brain-intro700_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600" y="5410200"/>
            <a:ext cx="8229600" cy="1143000"/>
          </a:xfrm>
        </p:spPr>
        <p:txBody>
          <a:bodyPr/>
          <a:lstStyle/>
          <a:p>
            <a:r>
              <a:rPr lang="en-US" b="1" dirty="0">
                <a:effectLst>
                  <a:outerShdw blurRad="38100" dist="38100" dir="2700000" algn="tl">
                    <a:srgbClr val="000000">
                      <a:alpha val="43137"/>
                    </a:srgbClr>
                  </a:outerShdw>
                </a:effectLst>
              </a:rPr>
              <a:t>			AN Brain</a:t>
            </a:r>
          </a:p>
        </p:txBody>
      </p:sp>
      <p:sp>
        <p:nvSpPr>
          <p:cNvPr id="4" name="TextBox 3"/>
          <p:cNvSpPr txBox="1"/>
          <p:nvPr/>
        </p:nvSpPr>
        <p:spPr>
          <a:xfrm>
            <a:off x="88271" y="152405"/>
            <a:ext cx="1143000" cy="400095"/>
          </a:xfrm>
          <a:prstGeom prst="rect">
            <a:avLst/>
          </a:prstGeom>
          <a:noFill/>
        </p:spPr>
        <p:txBody>
          <a:bodyPr wrap="square" lIns="91426" tIns="45713" rIns="91426" bIns="45713" rtlCol="0">
            <a:spAutoFit/>
          </a:bodyPr>
          <a:lstStyle/>
          <a:p>
            <a:pPr defTabSz="914260"/>
            <a:r>
              <a:rPr lang="en-US" sz="2000" b="1" dirty="0">
                <a:solidFill>
                  <a:srgbClr val="FFFF00"/>
                </a:solidFill>
                <a:sym typeface="Helvetica Light"/>
              </a:rPr>
              <a:t>INSULA</a:t>
            </a:r>
          </a:p>
        </p:txBody>
      </p:sp>
      <p:sp>
        <p:nvSpPr>
          <p:cNvPr id="5" name="TextBox 4"/>
          <p:cNvSpPr txBox="1"/>
          <p:nvPr/>
        </p:nvSpPr>
        <p:spPr>
          <a:xfrm>
            <a:off x="82236" y="685805"/>
            <a:ext cx="1442896" cy="400095"/>
          </a:xfrm>
          <a:prstGeom prst="rect">
            <a:avLst/>
          </a:prstGeom>
          <a:noFill/>
        </p:spPr>
        <p:txBody>
          <a:bodyPr wrap="square" lIns="91426" tIns="45713" rIns="91426" bIns="45713" rtlCol="0">
            <a:spAutoFit/>
          </a:bodyPr>
          <a:lstStyle/>
          <a:p>
            <a:pPr defTabSz="914260"/>
            <a:r>
              <a:rPr lang="en-US" sz="2000" b="1" dirty="0">
                <a:solidFill>
                  <a:srgbClr val="FF0000"/>
                </a:solidFill>
                <a:sym typeface="Helvetica Light"/>
              </a:rPr>
              <a:t>AMYGDALA</a:t>
            </a:r>
          </a:p>
        </p:txBody>
      </p:sp>
      <p:sp>
        <p:nvSpPr>
          <p:cNvPr id="6" name="TextBox 5"/>
          <p:cNvSpPr txBox="1"/>
          <p:nvPr/>
        </p:nvSpPr>
        <p:spPr>
          <a:xfrm>
            <a:off x="106001" y="1956144"/>
            <a:ext cx="1447800" cy="1015649"/>
          </a:xfrm>
          <a:prstGeom prst="rect">
            <a:avLst/>
          </a:prstGeom>
          <a:noFill/>
        </p:spPr>
        <p:txBody>
          <a:bodyPr wrap="square" lIns="91426" tIns="45713" rIns="91426" bIns="45713" rtlCol="0">
            <a:spAutoFit/>
          </a:bodyPr>
          <a:lstStyle/>
          <a:p>
            <a:pPr defTabSz="914260"/>
            <a:r>
              <a:rPr lang="en-US" sz="2000" b="1" dirty="0">
                <a:solidFill>
                  <a:srgbClr val="00B0F0"/>
                </a:solidFill>
                <a:sym typeface="Helvetica Light"/>
              </a:rPr>
              <a:t>ORBITO- FRONTAL CORTEX</a:t>
            </a:r>
          </a:p>
        </p:txBody>
      </p:sp>
      <p:sp>
        <p:nvSpPr>
          <p:cNvPr id="9" name="Circle"/>
          <p:cNvSpPr/>
          <p:nvPr/>
        </p:nvSpPr>
        <p:spPr>
          <a:xfrm>
            <a:off x="3232601" y="2122593"/>
            <a:ext cx="744462" cy="696813"/>
          </a:xfrm>
          <a:prstGeom prst="ellipse">
            <a:avLst/>
          </a:prstGeom>
          <a:solidFill>
            <a:srgbClr val="FFFF00"/>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10" name="Circle"/>
          <p:cNvSpPr/>
          <p:nvPr/>
        </p:nvSpPr>
        <p:spPr>
          <a:xfrm>
            <a:off x="4038600" y="1456460"/>
            <a:ext cx="797360" cy="753341"/>
          </a:xfrm>
          <a:prstGeom prst="ellipse">
            <a:avLst/>
          </a:prstGeom>
          <a:solidFill>
            <a:srgbClr val="FF0000"/>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dirty="0">
              <a:solidFill>
                <a:srgbClr val="9BBB59">
                  <a:satOff val="18648"/>
                  <a:lumOff val="5971"/>
                </a:srgbClr>
              </a:solidFill>
              <a:sym typeface="Helvetica Light"/>
            </a:endParaRPr>
          </a:p>
        </p:txBody>
      </p:sp>
      <p:sp>
        <p:nvSpPr>
          <p:cNvPr id="11" name="Circle"/>
          <p:cNvSpPr/>
          <p:nvPr/>
        </p:nvSpPr>
        <p:spPr>
          <a:xfrm>
            <a:off x="2068428" y="1524001"/>
            <a:ext cx="841229" cy="782193"/>
          </a:xfrm>
          <a:prstGeom prst="ellipse">
            <a:avLst/>
          </a:prstGeom>
          <a:solidFill>
            <a:srgbClr val="00B0F0"/>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12" name="Circle"/>
          <p:cNvSpPr/>
          <p:nvPr/>
        </p:nvSpPr>
        <p:spPr>
          <a:xfrm>
            <a:off x="2823194" y="685801"/>
            <a:ext cx="787712" cy="779508"/>
          </a:xfrm>
          <a:prstGeom prst="ellipse">
            <a:avLst/>
          </a:prstGeom>
          <a:solidFill>
            <a:srgbClr val="00B050"/>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13" name="This is…"/>
          <p:cNvSpPr txBox="1"/>
          <p:nvPr/>
        </p:nvSpPr>
        <p:spPr>
          <a:xfrm>
            <a:off x="2068428" y="1864349"/>
            <a:ext cx="859222" cy="236988"/>
          </a:xfrm>
          <a:prstGeom prst="rect">
            <a:avLst/>
          </a:prstGeom>
          <a:ln w="12700">
            <a:miter lim="400000"/>
          </a:ln>
          <a:effectLst>
            <a:outerShdw blurRad="139700" dir="5400000" rotWithShape="0">
              <a:srgbClr val="000000">
                <a:alpha val="84060"/>
              </a:srgbClr>
            </a:outerShdw>
          </a:effectLst>
          <a:extLst>
            <a:ext uri="{C572A759-6A51-4108-AA02-DFA0A04FC94B}">
              <ma14:wrappingTextBoxFlag xmlns:ma14="http://schemas.microsoft.com/office/mac/drawingml/2011/main" xmlns="" val="1"/>
            </a:ext>
          </a:extLst>
        </p:spPr>
        <p:txBody>
          <a:bodyPr wrap="square" lIns="21336" tIns="21336" rIns="21336" bIns="21336" anchor="ctr">
            <a:spAutoFit/>
          </a:bodyPr>
          <a:lstStyle/>
          <a:p>
            <a:pPr defTabSz="914260">
              <a:lnSpc>
                <a:spcPct val="70000"/>
              </a:lnSpc>
              <a:defRPr>
                <a:solidFill>
                  <a:srgbClr val="FFFFFF"/>
                </a:solidFill>
                <a:latin typeface="Luckiest Guy"/>
                <a:ea typeface="Luckiest Guy"/>
                <a:cs typeface="Luckiest Guy"/>
                <a:sym typeface="Luckiest Guy"/>
              </a:defRPr>
            </a:pPr>
            <a:r>
              <a:rPr lang="en-US" b="1" dirty="0">
                <a:solidFill>
                  <a:srgbClr val="FFFFFF"/>
                </a:solidFill>
                <a:latin typeface="Blanch Caps"/>
                <a:ea typeface="Luckiest Guy"/>
                <a:cs typeface="Luckiest Guy"/>
                <a:sym typeface="Luckiest Guy"/>
              </a:rPr>
              <a:t>Whoa!</a:t>
            </a:r>
            <a:endParaRPr b="1" dirty="0">
              <a:solidFill>
                <a:srgbClr val="FFFFFF"/>
              </a:solidFill>
              <a:latin typeface="Blanch Caps"/>
              <a:ea typeface="Luckiest Guy"/>
              <a:cs typeface="Luckiest Guy"/>
              <a:sym typeface="Luckiest Guy"/>
            </a:endParaRPr>
          </a:p>
        </p:txBody>
      </p:sp>
      <p:sp>
        <p:nvSpPr>
          <p:cNvPr id="14" name="Keep…"/>
          <p:cNvSpPr txBox="1"/>
          <p:nvPr/>
        </p:nvSpPr>
        <p:spPr>
          <a:xfrm>
            <a:off x="2927650" y="765955"/>
            <a:ext cx="1185413" cy="637226"/>
          </a:xfrm>
          <a:prstGeom prst="rect">
            <a:avLst/>
          </a:prstGeom>
          <a:ln w="12700">
            <a:miter lim="400000"/>
          </a:ln>
          <a:effectLst>
            <a:outerShdw blurRad="139700" dir="5400000" rotWithShape="0">
              <a:srgbClr val="000000">
                <a:alpha val="84060"/>
              </a:srgbClr>
            </a:outerShdw>
          </a:effectLst>
          <a:extLst>
            <a:ext uri="{C572A759-6A51-4108-AA02-DFA0A04FC94B}">
              <ma14:wrappingTextBoxFlag xmlns:ma14="http://schemas.microsoft.com/office/mac/drawingml/2011/main" xmlns="" val="1"/>
            </a:ext>
          </a:extLst>
        </p:spPr>
        <p:txBody>
          <a:bodyPr wrap="square" lIns="21336" tIns="21336" rIns="21336" bIns="21336" anchor="ctr">
            <a:spAutoFit/>
          </a:bodyPr>
          <a:lstStyle/>
          <a:p>
            <a:pPr defTabSz="914260">
              <a:lnSpc>
                <a:spcPct val="70000"/>
              </a:lnSpc>
              <a:defRPr>
                <a:solidFill>
                  <a:srgbClr val="FFFFFF"/>
                </a:solidFill>
                <a:latin typeface="Luckiest Guy"/>
                <a:ea typeface="Luckiest Guy"/>
                <a:cs typeface="Luckiest Guy"/>
                <a:sym typeface="Luckiest Guy"/>
              </a:defRPr>
            </a:pPr>
            <a:r>
              <a:rPr lang="en-US" b="1" dirty="0">
                <a:solidFill>
                  <a:srgbClr val="FFFFFF"/>
                </a:solidFill>
                <a:latin typeface="Blanch Caps"/>
                <a:ea typeface="Luckiest Guy"/>
                <a:cs typeface="Luckiest Guy"/>
                <a:sym typeface="Luckiest Guy"/>
              </a:rPr>
              <a:t>What Should I  do?!  </a:t>
            </a:r>
            <a:endParaRPr b="1" dirty="0">
              <a:solidFill>
                <a:srgbClr val="FFFFFF"/>
              </a:solidFill>
              <a:latin typeface="Blanch Caps"/>
              <a:ea typeface="Luckiest Guy"/>
              <a:cs typeface="Luckiest Guy"/>
              <a:sym typeface="Luckiest Guy"/>
            </a:endParaRPr>
          </a:p>
        </p:txBody>
      </p:sp>
      <p:sp>
        <p:nvSpPr>
          <p:cNvPr id="15" name="It’s OK"/>
          <p:cNvSpPr txBox="1"/>
          <p:nvPr/>
        </p:nvSpPr>
        <p:spPr>
          <a:xfrm>
            <a:off x="4146553" y="1622594"/>
            <a:ext cx="581698" cy="320088"/>
          </a:xfrm>
          <a:prstGeom prst="rect">
            <a:avLst/>
          </a:prstGeom>
          <a:ln w="12700">
            <a:miter lim="400000"/>
          </a:ln>
          <a:effectLst>
            <a:outerShdw blurRad="139700" dir="5400000" rotWithShape="0">
              <a:srgbClr val="000000">
                <a:alpha val="84060"/>
              </a:srgbClr>
            </a:outerShdw>
          </a:effectLst>
          <a:extLst>
            <a:ext uri="{C572A759-6A51-4108-AA02-DFA0A04FC94B}">
              <ma14:wrappingTextBoxFlag xmlns:ma14="http://schemas.microsoft.com/office/mac/drawingml/2011/main" xmlns="" val="1"/>
            </a:ext>
          </a:extLst>
        </p:spPr>
        <p:txBody>
          <a:bodyPr wrap="none" lIns="21336" tIns="21336" rIns="21336" bIns="21336" anchor="ctr">
            <a:spAutoFit/>
          </a:bodyPr>
          <a:lstStyle>
            <a:lvl1pPr>
              <a:defRPr>
                <a:solidFill>
                  <a:srgbClr val="FFFFFF"/>
                </a:solidFill>
                <a:latin typeface="Luckiest Guy"/>
                <a:ea typeface="Luckiest Guy"/>
                <a:cs typeface="Luckiest Guy"/>
                <a:sym typeface="Luckiest Guy"/>
              </a:defRPr>
            </a:lvl1pPr>
          </a:lstStyle>
          <a:p>
            <a:pPr defTabSz="914260"/>
            <a:r>
              <a:rPr lang="en-US" b="1" dirty="0">
                <a:latin typeface="Blanch Caps"/>
              </a:rPr>
              <a:t>EEEK!</a:t>
            </a:r>
            <a:endParaRPr b="1" dirty="0">
              <a:latin typeface="Blanch Caps"/>
            </a:endParaRPr>
          </a:p>
        </p:txBody>
      </p:sp>
      <p:sp>
        <p:nvSpPr>
          <p:cNvPr id="16" name="I’m hungry.…"/>
          <p:cNvSpPr txBox="1"/>
          <p:nvPr/>
        </p:nvSpPr>
        <p:spPr>
          <a:xfrm>
            <a:off x="2909656" y="2382301"/>
            <a:ext cx="1920590" cy="443326"/>
          </a:xfrm>
          <a:prstGeom prst="rect">
            <a:avLst/>
          </a:prstGeom>
          <a:ln w="12700">
            <a:miter lim="400000"/>
          </a:ln>
          <a:effectLst>
            <a:outerShdw blurRad="139700" dir="5400000" rotWithShape="0">
              <a:srgbClr val="000000">
                <a:alpha val="84060"/>
              </a:srgbClr>
            </a:outerShdw>
          </a:effectLst>
          <a:extLst>
            <a:ext uri="{C572A759-6A51-4108-AA02-DFA0A04FC94B}">
              <ma14:wrappingTextBoxFlag xmlns:ma14="http://schemas.microsoft.com/office/mac/drawingml/2011/main" xmlns="" val="1"/>
            </a:ext>
          </a:extLst>
        </p:spPr>
        <p:txBody>
          <a:bodyPr wrap="none" lIns="21336" tIns="21336" rIns="21336" bIns="21336" anchor="ctr">
            <a:spAutoFit/>
          </a:bodyPr>
          <a:lstStyle/>
          <a:p>
            <a:pPr defTabSz="914260">
              <a:lnSpc>
                <a:spcPct val="70000"/>
              </a:lnSpc>
              <a:defRPr>
                <a:solidFill>
                  <a:srgbClr val="FFFFFF"/>
                </a:solidFill>
                <a:latin typeface="Luckiest Guy"/>
                <a:ea typeface="Luckiest Guy"/>
                <a:cs typeface="Luckiest Guy"/>
                <a:sym typeface="Luckiest Guy"/>
              </a:defRPr>
            </a:pPr>
            <a:r>
              <a:rPr lang="en-US" b="1" dirty="0">
                <a:solidFill>
                  <a:srgbClr val="FFFFFF"/>
                </a:solidFill>
                <a:effectLst>
                  <a:outerShdw blurRad="38100" dist="38100" dir="2700000" algn="tl">
                    <a:srgbClr val="000000">
                      <a:alpha val="43137"/>
                    </a:srgbClr>
                  </a:outerShdw>
                </a:effectLst>
                <a:latin typeface="Blanch Caps"/>
                <a:ea typeface="Luckiest Guy"/>
                <a:cs typeface="Luckiest Guy"/>
                <a:sym typeface="Luckiest Guy"/>
              </a:rPr>
              <a:t>I am not hungry …</a:t>
            </a:r>
          </a:p>
          <a:p>
            <a:pPr defTabSz="914260">
              <a:lnSpc>
                <a:spcPct val="70000"/>
              </a:lnSpc>
              <a:defRPr>
                <a:solidFill>
                  <a:srgbClr val="FFFFFF"/>
                </a:solidFill>
                <a:latin typeface="Luckiest Guy"/>
                <a:ea typeface="Luckiest Guy"/>
                <a:cs typeface="Luckiest Guy"/>
                <a:sym typeface="Luckiest Guy"/>
              </a:defRPr>
            </a:pPr>
            <a:r>
              <a:rPr lang="en-US" b="1" dirty="0">
                <a:solidFill>
                  <a:srgbClr val="FFFFFF"/>
                </a:solidFill>
                <a:effectLst>
                  <a:outerShdw blurRad="38100" dist="38100" dir="2700000" algn="tl">
                    <a:srgbClr val="000000">
                      <a:alpha val="43137"/>
                    </a:srgbClr>
                  </a:outerShdw>
                </a:effectLst>
                <a:latin typeface="Blanch Caps"/>
                <a:ea typeface="Luckiest Guy"/>
                <a:cs typeface="Luckiest Guy"/>
                <a:sym typeface="Luckiest Guy"/>
              </a:rPr>
              <a:t>And this tastes blah</a:t>
            </a:r>
            <a:endParaRPr b="1" dirty="0">
              <a:solidFill>
                <a:srgbClr val="FFFFFF"/>
              </a:solidFill>
              <a:effectLst>
                <a:outerShdw blurRad="38100" dist="38100" dir="2700000" algn="tl">
                  <a:srgbClr val="000000">
                    <a:alpha val="43137"/>
                  </a:srgbClr>
                </a:outerShdw>
              </a:effectLst>
              <a:latin typeface="Blanch Caps"/>
              <a:ea typeface="Luckiest Guy"/>
              <a:cs typeface="Luckiest Guy"/>
              <a:sym typeface="Luckiest Guy"/>
            </a:endParaRPr>
          </a:p>
        </p:txBody>
      </p:sp>
      <p:sp>
        <p:nvSpPr>
          <p:cNvPr id="19" name="Circle"/>
          <p:cNvSpPr/>
          <p:nvPr/>
        </p:nvSpPr>
        <p:spPr>
          <a:xfrm>
            <a:off x="3062753" y="1417329"/>
            <a:ext cx="762000" cy="698810"/>
          </a:xfrm>
          <a:prstGeom prst="ellipse">
            <a:avLst/>
          </a:prstGeom>
          <a:solidFill>
            <a:schemeClr val="accent4"/>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20" name="TextBox 19"/>
          <p:cNvSpPr txBox="1"/>
          <p:nvPr/>
        </p:nvSpPr>
        <p:spPr>
          <a:xfrm>
            <a:off x="2962101" y="1567934"/>
            <a:ext cx="1160469" cy="369318"/>
          </a:xfrm>
          <a:prstGeom prst="rect">
            <a:avLst/>
          </a:prstGeom>
          <a:noFill/>
        </p:spPr>
        <p:txBody>
          <a:bodyPr wrap="square" lIns="91426" tIns="45713" rIns="91426" bIns="45713" rtlCol="0">
            <a:spAutoFit/>
          </a:bodyPr>
          <a:lstStyle/>
          <a:p>
            <a:pPr defTabSz="914260"/>
            <a:r>
              <a:rPr lang="en-US" dirty="0">
                <a:solidFill>
                  <a:prstClr val="white"/>
                </a:solidFill>
                <a:sym typeface="Helvetica Light"/>
              </a:rPr>
              <a:t>   </a:t>
            </a:r>
            <a:r>
              <a:rPr lang="en-US" b="1" dirty="0">
                <a:solidFill>
                  <a:prstClr val="white"/>
                </a:solidFill>
                <a:latin typeface="Blanch Caps"/>
                <a:sym typeface="Helvetica Light"/>
              </a:rPr>
              <a:t>Yuk!</a:t>
            </a:r>
          </a:p>
        </p:txBody>
      </p:sp>
      <p:sp>
        <p:nvSpPr>
          <p:cNvPr id="21" name="TextBox 20"/>
          <p:cNvSpPr txBox="1"/>
          <p:nvPr/>
        </p:nvSpPr>
        <p:spPr>
          <a:xfrm>
            <a:off x="76200" y="3125918"/>
            <a:ext cx="1524000" cy="707872"/>
          </a:xfrm>
          <a:prstGeom prst="rect">
            <a:avLst/>
          </a:prstGeom>
          <a:noFill/>
        </p:spPr>
        <p:txBody>
          <a:bodyPr wrap="square" lIns="91426" tIns="45713" rIns="91426" bIns="45713" rtlCol="0">
            <a:spAutoFit/>
          </a:bodyPr>
          <a:lstStyle/>
          <a:p>
            <a:pPr defTabSz="914260"/>
            <a:r>
              <a:rPr lang="en-US" sz="2000" b="1" dirty="0">
                <a:solidFill>
                  <a:srgbClr val="00B050"/>
                </a:solidFill>
                <a:effectLst>
                  <a:outerShdw blurRad="38100" dist="38100" dir="2700000" algn="tl">
                    <a:srgbClr val="000000">
                      <a:alpha val="43137"/>
                    </a:srgbClr>
                  </a:outerShdw>
                </a:effectLst>
                <a:sym typeface="Helvetica Light"/>
              </a:rPr>
              <a:t>CAUDATE NUCLEUS</a:t>
            </a:r>
          </a:p>
        </p:txBody>
      </p:sp>
      <p:sp>
        <p:nvSpPr>
          <p:cNvPr id="22" name="TextBox 21"/>
          <p:cNvSpPr txBox="1"/>
          <p:nvPr/>
        </p:nvSpPr>
        <p:spPr>
          <a:xfrm>
            <a:off x="106001" y="1122925"/>
            <a:ext cx="1980155" cy="707872"/>
          </a:xfrm>
          <a:prstGeom prst="rect">
            <a:avLst/>
          </a:prstGeom>
          <a:noFill/>
        </p:spPr>
        <p:txBody>
          <a:bodyPr wrap="square" lIns="91426" tIns="45713" rIns="91426" bIns="45713" rtlCol="0">
            <a:spAutoFit/>
          </a:bodyPr>
          <a:lstStyle/>
          <a:p>
            <a:pPr defTabSz="914260"/>
            <a:r>
              <a:rPr lang="en-US" sz="2000" b="1" dirty="0">
                <a:solidFill>
                  <a:srgbClr val="8064A2"/>
                </a:solidFill>
                <a:sym typeface="Helvetica Light"/>
              </a:rPr>
              <a:t>NUCLEUS ACCUMBENS  </a:t>
            </a:r>
          </a:p>
        </p:txBody>
      </p:sp>
      <p:sp>
        <p:nvSpPr>
          <p:cNvPr id="23" name="Circle"/>
          <p:cNvSpPr/>
          <p:nvPr/>
        </p:nvSpPr>
        <p:spPr>
          <a:xfrm>
            <a:off x="5089523" y="352462"/>
            <a:ext cx="797360" cy="753341"/>
          </a:xfrm>
          <a:prstGeom prst="ellipse">
            <a:avLst/>
          </a:prstGeom>
          <a:solidFill>
            <a:schemeClr val="accent6">
              <a:lumMod val="50000"/>
            </a:schemeClr>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dirty="0">
              <a:solidFill>
                <a:srgbClr val="9BBB59">
                  <a:satOff val="18648"/>
                  <a:lumOff val="5971"/>
                </a:srgbClr>
              </a:solidFill>
              <a:sym typeface="Helvetica Light"/>
            </a:endParaRPr>
          </a:p>
        </p:txBody>
      </p:sp>
      <p:sp>
        <p:nvSpPr>
          <p:cNvPr id="18" name="TextBox 17"/>
          <p:cNvSpPr txBox="1"/>
          <p:nvPr/>
        </p:nvSpPr>
        <p:spPr>
          <a:xfrm>
            <a:off x="5153558" y="347128"/>
            <a:ext cx="1371600" cy="646317"/>
          </a:xfrm>
          <a:prstGeom prst="rect">
            <a:avLst/>
          </a:prstGeom>
          <a:noFill/>
        </p:spPr>
        <p:txBody>
          <a:bodyPr wrap="square" lIns="91426" tIns="45713" rIns="91426" bIns="45713" rtlCol="0">
            <a:spAutoFit/>
          </a:bodyPr>
          <a:lstStyle/>
          <a:p>
            <a:pPr defTabSz="914260"/>
            <a:r>
              <a:rPr lang="en-US" b="1" dirty="0">
                <a:solidFill>
                  <a:prstClr val="white"/>
                </a:solidFill>
                <a:latin typeface="Blanch Caps"/>
                <a:sym typeface="Helvetica Light"/>
              </a:rPr>
              <a:t>I’m </a:t>
            </a:r>
          </a:p>
          <a:p>
            <a:pPr defTabSz="914260"/>
            <a:r>
              <a:rPr lang="en-US" b="1" dirty="0">
                <a:solidFill>
                  <a:prstClr val="white"/>
                </a:solidFill>
                <a:latin typeface="Blanch Caps"/>
                <a:sym typeface="Helvetica Light"/>
              </a:rPr>
              <a:t>HUGE!</a:t>
            </a:r>
          </a:p>
        </p:txBody>
      </p:sp>
      <p:sp>
        <p:nvSpPr>
          <p:cNvPr id="25" name="TextBox 24"/>
          <p:cNvSpPr txBox="1"/>
          <p:nvPr/>
        </p:nvSpPr>
        <p:spPr>
          <a:xfrm>
            <a:off x="76200" y="3886200"/>
            <a:ext cx="1524000" cy="707872"/>
          </a:xfrm>
          <a:prstGeom prst="rect">
            <a:avLst/>
          </a:prstGeom>
          <a:noFill/>
        </p:spPr>
        <p:txBody>
          <a:bodyPr wrap="square" lIns="91426" tIns="45713" rIns="91426" bIns="45713" rtlCol="0">
            <a:spAutoFit/>
          </a:bodyPr>
          <a:lstStyle/>
          <a:p>
            <a:pPr defTabSz="914260"/>
            <a:r>
              <a:rPr lang="en-US" sz="2000" b="1" dirty="0">
                <a:solidFill>
                  <a:srgbClr val="F79646">
                    <a:lumMod val="50000"/>
                  </a:srgbClr>
                </a:solidFill>
                <a:effectLst>
                  <a:outerShdw blurRad="38100" dist="38100" dir="2700000" algn="tl">
                    <a:srgbClr val="000000">
                      <a:alpha val="43137"/>
                    </a:srgbClr>
                  </a:outerShdw>
                </a:effectLst>
                <a:sym typeface="Helvetica Light"/>
              </a:rPr>
              <a:t>PARIETAL LOBE </a:t>
            </a:r>
          </a:p>
        </p:txBody>
      </p:sp>
      <p:sp>
        <p:nvSpPr>
          <p:cNvPr id="26" name="Circle"/>
          <p:cNvSpPr/>
          <p:nvPr/>
        </p:nvSpPr>
        <p:spPr>
          <a:xfrm>
            <a:off x="3950154" y="287543"/>
            <a:ext cx="885805" cy="779507"/>
          </a:xfrm>
          <a:prstGeom prst="ellipse">
            <a:avLst/>
          </a:prstGeom>
          <a:solidFill>
            <a:schemeClr val="accent3">
              <a:lumMod val="50000"/>
            </a:schemeClr>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dirty="0">
              <a:solidFill>
                <a:srgbClr val="9BBB59">
                  <a:satOff val="18648"/>
                  <a:lumOff val="5971"/>
                </a:srgbClr>
              </a:solidFill>
              <a:sym typeface="Helvetica Light"/>
            </a:endParaRPr>
          </a:p>
        </p:txBody>
      </p:sp>
      <p:sp>
        <p:nvSpPr>
          <p:cNvPr id="24" name="TextBox 23"/>
          <p:cNvSpPr txBox="1"/>
          <p:nvPr/>
        </p:nvSpPr>
        <p:spPr>
          <a:xfrm>
            <a:off x="3983254" y="332613"/>
            <a:ext cx="1294663" cy="646317"/>
          </a:xfrm>
          <a:prstGeom prst="rect">
            <a:avLst/>
          </a:prstGeom>
          <a:noFill/>
        </p:spPr>
        <p:txBody>
          <a:bodyPr wrap="square" lIns="91426" tIns="45713" rIns="91426" bIns="45713" rtlCol="0">
            <a:spAutoFit/>
          </a:bodyPr>
          <a:lstStyle/>
          <a:p>
            <a:pPr defTabSz="914260"/>
            <a:r>
              <a:rPr lang="en-US" b="1" dirty="0">
                <a:solidFill>
                  <a:prstClr val="white"/>
                </a:solidFill>
                <a:latin typeface="Blanch Caps"/>
                <a:sym typeface="Helvetica Light"/>
              </a:rPr>
              <a:t>DON’T</a:t>
            </a:r>
          </a:p>
          <a:p>
            <a:pPr defTabSz="914260"/>
            <a:r>
              <a:rPr lang="en-US" b="1" dirty="0">
                <a:solidFill>
                  <a:prstClr val="white"/>
                </a:solidFill>
                <a:latin typeface="Blanch Caps"/>
                <a:sym typeface="Helvetica Light"/>
              </a:rPr>
              <a:t>EAT!</a:t>
            </a:r>
          </a:p>
        </p:txBody>
      </p:sp>
      <p:sp>
        <p:nvSpPr>
          <p:cNvPr id="27" name="TextBox 26"/>
          <p:cNvSpPr txBox="1"/>
          <p:nvPr/>
        </p:nvSpPr>
        <p:spPr>
          <a:xfrm>
            <a:off x="88271" y="4811763"/>
            <a:ext cx="1447800" cy="400095"/>
          </a:xfrm>
          <a:prstGeom prst="rect">
            <a:avLst/>
          </a:prstGeom>
          <a:noFill/>
        </p:spPr>
        <p:txBody>
          <a:bodyPr wrap="square" lIns="91426" tIns="45713" rIns="91426" bIns="45713" rtlCol="0">
            <a:spAutoFit/>
          </a:bodyPr>
          <a:lstStyle/>
          <a:p>
            <a:pPr defTabSz="914260"/>
            <a:r>
              <a:rPr lang="en-US" sz="2000" b="1" dirty="0">
                <a:solidFill>
                  <a:schemeClr val="accent3">
                    <a:lumMod val="75000"/>
                  </a:schemeClr>
                </a:solidFill>
                <a:effectLst>
                  <a:outerShdw blurRad="38100" dist="38100" dir="2700000" algn="tl">
                    <a:srgbClr val="000000">
                      <a:alpha val="43137"/>
                    </a:srgbClr>
                  </a:outerShdw>
                </a:effectLst>
                <a:sym typeface="Helvetica Light"/>
              </a:rPr>
              <a:t>ACC</a:t>
            </a:r>
          </a:p>
        </p:txBody>
      </p:sp>
      <p:sp>
        <p:nvSpPr>
          <p:cNvPr id="28" name="TextBox 27"/>
          <p:cNvSpPr txBox="1"/>
          <p:nvPr/>
        </p:nvSpPr>
        <p:spPr>
          <a:xfrm>
            <a:off x="304800" y="6107668"/>
            <a:ext cx="1600200" cy="369318"/>
          </a:xfrm>
          <a:prstGeom prst="rect">
            <a:avLst/>
          </a:prstGeom>
          <a:noFill/>
        </p:spPr>
        <p:txBody>
          <a:bodyPr wrap="square" lIns="91426" tIns="45713" rIns="91426" bIns="45713" rtlCol="0">
            <a:spAutoFit/>
          </a:bodyPr>
          <a:lstStyle/>
          <a:p>
            <a:pPr defTabSz="914260"/>
            <a:r>
              <a:rPr lang="en-US" b="1" dirty="0">
                <a:solidFill>
                  <a:prstClr val="black"/>
                </a:solidFill>
                <a:sym typeface="Helvetica Light"/>
              </a:rPr>
              <a:t>(Hill, 2017)</a:t>
            </a:r>
          </a:p>
        </p:txBody>
      </p:sp>
    </p:spTree>
    <p:extLst>
      <p:ext uri="{BB962C8B-B14F-4D97-AF65-F5344CB8AC3E}">
        <p14:creationId xmlns:p14="http://schemas.microsoft.com/office/powerpoint/2010/main" val="1796275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9"/>
                                        </p:tgtEl>
                                        <p:attrNameLst>
                                          <p:attrName>style.visibility</p:attrName>
                                        </p:attrNameLst>
                                      </p:cBhvr>
                                      <p:to>
                                        <p:strVal val="visible"/>
                                      </p:to>
                                    </p:set>
                                    <p:animEffect transition="in" filter="dissolve">
                                      <p:cBhvr>
                                        <p:cTn id="7" dur="700"/>
                                        <p:tgtEl>
                                          <p:spTgt spid="9"/>
                                        </p:tgtEl>
                                      </p:cBhvr>
                                    </p:animEffect>
                                  </p:childTnLst>
                                </p:cTn>
                              </p:par>
                            </p:childTnLst>
                          </p:cTn>
                        </p:par>
                        <p:par>
                          <p:cTn id="8" fill="hold">
                            <p:stCondLst>
                              <p:cond delay="700"/>
                            </p:stCondLst>
                            <p:childTnLst>
                              <p:par>
                                <p:cTn id="9" presetID="22" presetClass="entr" presetSubtype="8" fill="hold" grpId="0" nodeType="afterEffect">
                                  <p:stCondLst>
                                    <p:cond delay="0"/>
                                  </p:stCondLst>
                                  <p:iterate>
                                    <p:tmAbs val="0"/>
                                  </p:iterate>
                                  <p:childTnLst>
                                    <p:set>
                                      <p:cBhvr>
                                        <p:cTn id="10" fill="hold"/>
                                        <p:tgtEl>
                                          <p:spTgt spid="16"/>
                                        </p:tgtEl>
                                        <p:attrNameLst>
                                          <p:attrName>style.visibility</p:attrName>
                                        </p:attrNameLst>
                                      </p:cBhvr>
                                      <p:to>
                                        <p:strVal val="visible"/>
                                      </p:to>
                                    </p:set>
                                    <p:animEffect transition="in" filter="wipe(left)">
                                      <p:cBhvr>
                                        <p:cTn id="11" dur="10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iterate>
                                    <p:tmAbs val="0"/>
                                  </p:iterate>
                                  <p:childTnLst>
                                    <p:set>
                                      <p:cBhvr>
                                        <p:cTn id="15" fill="hold"/>
                                        <p:tgtEl>
                                          <p:spTgt spid="15"/>
                                        </p:tgtEl>
                                        <p:attrNameLst>
                                          <p:attrName>style.visibility</p:attrName>
                                        </p:attrNameLst>
                                      </p:cBhvr>
                                      <p:to>
                                        <p:strVal val="visible"/>
                                      </p:to>
                                    </p:set>
                                    <p:animEffect transition="in" filter="wipe(left)">
                                      <p:cBhvr>
                                        <p:cTn id="16" dur="1000"/>
                                        <p:tgtEl>
                                          <p:spTgt spid="15"/>
                                        </p:tgtEl>
                                      </p:cBhvr>
                                    </p:animEffect>
                                  </p:childTnLst>
                                </p:cTn>
                              </p:par>
                              <p:par>
                                <p:cTn id="17" presetID="9" presetClass="entr" fill="hold" grpId="0" nodeType="withEffect">
                                  <p:stCondLst>
                                    <p:cond delay="0"/>
                                  </p:stCondLst>
                                  <p:iterate>
                                    <p:tmAbs val="0"/>
                                  </p:iterate>
                                  <p:childTnLst>
                                    <p:set>
                                      <p:cBhvr>
                                        <p:cTn id="18" fill="hold"/>
                                        <p:tgtEl>
                                          <p:spTgt spid="10"/>
                                        </p:tgtEl>
                                        <p:attrNameLst>
                                          <p:attrName>style.visibility</p:attrName>
                                        </p:attrNameLst>
                                      </p:cBhvr>
                                      <p:to>
                                        <p:strVal val="visible"/>
                                      </p:to>
                                    </p:set>
                                    <p:animEffect transition="in" filter="dissolve">
                                      <p:cBhvr>
                                        <p:cTn id="19" dur="7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1"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down)">
                                      <p:cBhvr>
                                        <p:cTn id="24" dur="580">
                                          <p:stCondLst>
                                            <p:cond delay="0"/>
                                          </p:stCondLst>
                                        </p:cTn>
                                        <p:tgtEl>
                                          <p:spTgt spid="19"/>
                                        </p:tgtEl>
                                      </p:cBhvr>
                                    </p:animEffect>
                                    <p:anim calcmode="lin" valueType="num">
                                      <p:cBhvr>
                                        <p:cTn id="25"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9"/>
                                        </p:tgtEl>
                                      </p:cBhvr>
                                      <p:to x="100000" y="60000"/>
                                    </p:animScale>
                                    <p:animScale>
                                      <p:cBhvr>
                                        <p:cTn id="31" dur="166" decel="50000">
                                          <p:stCondLst>
                                            <p:cond delay="676"/>
                                          </p:stCondLst>
                                        </p:cTn>
                                        <p:tgtEl>
                                          <p:spTgt spid="19"/>
                                        </p:tgtEl>
                                      </p:cBhvr>
                                      <p:to x="100000" y="100000"/>
                                    </p:animScale>
                                    <p:animScale>
                                      <p:cBhvr>
                                        <p:cTn id="32" dur="26">
                                          <p:stCondLst>
                                            <p:cond delay="1312"/>
                                          </p:stCondLst>
                                        </p:cTn>
                                        <p:tgtEl>
                                          <p:spTgt spid="19"/>
                                        </p:tgtEl>
                                      </p:cBhvr>
                                      <p:to x="100000" y="80000"/>
                                    </p:animScale>
                                    <p:animScale>
                                      <p:cBhvr>
                                        <p:cTn id="33" dur="166" decel="50000">
                                          <p:stCondLst>
                                            <p:cond delay="1338"/>
                                          </p:stCondLst>
                                        </p:cTn>
                                        <p:tgtEl>
                                          <p:spTgt spid="19"/>
                                        </p:tgtEl>
                                      </p:cBhvr>
                                      <p:to x="100000" y="100000"/>
                                    </p:animScale>
                                    <p:animScale>
                                      <p:cBhvr>
                                        <p:cTn id="34" dur="26">
                                          <p:stCondLst>
                                            <p:cond delay="1642"/>
                                          </p:stCondLst>
                                        </p:cTn>
                                        <p:tgtEl>
                                          <p:spTgt spid="19"/>
                                        </p:tgtEl>
                                      </p:cBhvr>
                                      <p:to x="100000" y="90000"/>
                                    </p:animScale>
                                    <p:animScale>
                                      <p:cBhvr>
                                        <p:cTn id="35" dur="166" decel="50000">
                                          <p:stCondLst>
                                            <p:cond delay="1668"/>
                                          </p:stCondLst>
                                        </p:cTn>
                                        <p:tgtEl>
                                          <p:spTgt spid="19"/>
                                        </p:tgtEl>
                                      </p:cBhvr>
                                      <p:to x="100000" y="100000"/>
                                    </p:animScale>
                                    <p:animScale>
                                      <p:cBhvr>
                                        <p:cTn id="36" dur="26">
                                          <p:stCondLst>
                                            <p:cond delay="1808"/>
                                          </p:stCondLst>
                                        </p:cTn>
                                        <p:tgtEl>
                                          <p:spTgt spid="19"/>
                                        </p:tgtEl>
                                      </p:cBhvr>
                                      <p:to x="100000" y="95000"/>
                                    </p:animScale>
                                    <p:animScale>
                                      <p:cBhvr>
                                        <p:cTn id="37" dur="166" decel="50000">
                                          <p:stCondLst>
                                            <p:cond delay="1834"/>
                                          </p:stCondLst>
                                        </p:cTn>
                                        <p:tgtEl>
                                          <p:spTgt spid="19"/>
                                        </p:tgtEl>
                                      </p:cBhvr>
                                      <p:to x="100000" y="100000"/>
                                    </p:animScale>
                                  </p:childTnLst>
                                </p:cTn>
                              </p:par>
                              <p:par>
                                <p:cTn id="38" presetID="26"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80">
                                          <p:stCondLst>
                                            <p:cond delay="0"/>
                                          </p:stCondLst>
                                        </p:cTn>
                                        <p:tgtEl>
                                          <p:spTgt spid="20"/>
                                        </p:tgtEl>
                                      </p:cBhvr>
                                    </p:animEffect>
                                    <p:anim calcmode="lin" valueType="num">
                                      <p:cBhvr>
                                        <p:cTn id="41"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46" dur="26">
                                          <p:stCondLst>
                                            <p:cond delay="650"/>
                                          </p:stCondLst>
                                        </p:cTn>
                                        <p:tgtEl>
                                          <p:spTgt spid="20"/>
                                        </p:tgtEl>
                                      </p:cBhvr>
                                      <p:to x="100000" y="60000"/>
                                    </p:animScale>
                                    <p:animScale>
                                      <p:cBhvr>
                                        <p:cTn id="47" dur="166" decel="50000">
                                          <p:stCondLst>
                                            <p:cond delay="676"/>
                                          </p:stCondLst>
                                        </p:cTn>
                                        <p:tgtEl>
                                          <p:spTgt spid="20"/>
                                        </p:tgtEl>
                                      </p:cBhvr>
                                      <p:to x="100000" y="100000"/>
                                    </p:animScale>
                                    <p:animScale>
                                      <p:cBhvr>
                                        <p:cTn id="48" dur="26">
                                          <p:stCondLst>
                                            <p:cond delay="1312"/>
                                          </p:stCondLst>
                                        </p:cTn>
                                        <p:tgtEl>
                                          <p:spTgt spid="20"/>
                                        </p:tgtEl>
                                      </p:cBhvr>
                                      <p:to x="100000" y="80000"/>
                                    </p:animScale>
                                    <p:animScale>
                                      <p:cBhvr>
                                        <p:cTn id="49" dur="166" decel="50000">
                                          <p:stCondLst>
                                            <p:cond delay="1338"/>
                                          </p:stCondLst>
                                        </p:cTn>
                                        <p:tgtEl>
                                          <p:spTgt spid="20"/>
                                        </p:tgtEl>
                                      </p:cBhvr>
                                      <p:to x="100000" y="100000"/>
                                    </p:animScale>
                                    <p:animScale>
                                      <p:cBhvr>
                                        <p:cTn id="50" dur="26">
                                          <p:stCondLst>
                                            <p:cond delay="1642"/>
                                          </p:stCondLst>
                                        </p:cTn>
                                        <p:tgtEl>
                                          <p:spTgt spid="20"/>
                                        </p:tgtEl>
                                      </p:cBhvr>
                                      <p:to x="100000" y="90000"/>
                                    </p:animScale>
                                    <p:animScale>
                                      <p:cBhvr>
                                        <p:cTn id="51" dur="166" decel="50000">
                                          <p:stCondLst>
                                            <p:cond delay="1668"/>
                                          </p:stCondLst>
                                        </p:cTn>
                                        <p:tgtEl>
                                          <p:spTgt spid="20"/>
                                        </p:tgtEl>
                                      </p:cBhvr>
                                      <p:to x="100000" y="100000"/>
                                    </p:animScale>
                                    <p:animScale>
                                      <p:cBhvr>
                                        <p:cTn id="52" dur="26">
                                          <p:stCondLst>
                                            <p:cond delay="1808"/>
                                          </p:stCondLst>
                                        </p:cTn>
                                        <p:tgtEl>
                                          <p:spTgt spid="20"/>
                                        </p:tgtEl>
                                      </p:cBhvr>
                                      <p:to x="100000" y="95000"/>
                                    </p:animScale>
                                    <p:animScale>
                                      <p:cBhvr>
                                        <p:cTn id="53" dur="166" decel="50000">
                                          <p:stCondLst>
                                            <p:cond delay="1834"/>
                                          </p:stCondLst>
                                        </p:cTn>
                                        <p:tgtEl>
                                          <p:spTgt spid="20"/>
                                        </p:tgtEl>
                                      </p:cBhvr>
                                      <p:to x="100000" y="100000"/>
                                    </p:animScale>
                                  </p:childTnLst>
                                </p:cTn>
                              </p:par>
                            </p:childTnLst>
                          </p:cTn>
                        </p:par>
                        <p:par>
                          <p:cTn id="54" fill="hold">
                            <p:stCondLst>
                              <p:cond delay="2000"/>
                            </p:stCondLst>
                            <p:childTnLst>
                              <p:par>
                                <p:cTn id="55" presetID="9" presetClass="entr" fill="hold" grpId="0" nodeType="afterEffect">
                                  <p:stCondLst>
                                    <p:cond delay="0"/>
                                  </p:stCondLst>
                                  <p:iterate>
                                    <p:tmAbs val="0"/>
                                  </p:iterate>
                                  <p:childTnLst>
                                    <p:set>
                                      <p:cBhvr>
                                        <p:cTn id="56" fill="hold"/>
                                        <p:tgtEl>
                                          <p:spTgt spid="19"/>
                                        </p:tgtEl>
                                        <p:attrNameLst>
                                          <p:attrName>style.visibility</p:attrName>
                                        </p:attrNameLst>
                                      </p:cBhvr>
                                      <p:to>
                                        <p:strVal val="visible"/>
                                      </p:to>
                                    </p:set>
                                    <p:animEffect transition="in" filter="dissolve">
                                      <p:cBhvr>
                                        <p:cTn id="57" dur="7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iterate>
                                    <p:tmAbs val="0"/>
                                  </p:iterate>
                                  <p:childTnLst>
                                    <p:set>
                                      <p:cBhvr>
                                        <p:cTn id="61" fill="hold"/>
                                        <p:tgtEl>
                                          <p:spTgt spid="13"/>
                                        </p:tgtEl>
                                        <p:attrNameLst>
                                          <p:attrName>style.visibility</p:attrName>
                                        </p:attrNameLst>
                                      </p:cBhvr>
                                      <p:to>
                                        <p:strVal val="visible"/>
                                      </p:to>
                                    </p:set>
                                    <p:animEffect transition="in" filter="wipe(left)">
                                      <p:cBhvr>
                                        <p:cTn id="62" dur="1000"/>
                                        <p:tgtEl>
                                          <p:spTgt spid="13"/>
                                        </p:tgtEl>
                                      </p:cBhvr>
                                    </p:animEffect>
                                  </p:childTnLst>
                                </p:cTn>
                              </p:par>
                              <p:par>
                                <p:cTn id="63" presetID="9" presetClass="entr" fill="hold" grpId="0" nodeType="withEffect">
                                  <p:stCondLst>
                                    <p:cond delay="0"/>
                                  </p:stCondLst>
                                  <p:iterate>
                                    <p:tmAbs val="0"/>
                                  </p:iterate>
                                  <p:childTnLst>
                                    <p:set>
                                      <p:cBhvr>
                                        <p:cTn id="64" fill="hold"/>
                                        <p:tgtEl>
                                          <p:spTgt spid="11"/>
                                        </p:tgtEl>
                                        <p:attrNameLst>
                                          <p:attrName>style.visibility</p:attrName>
                                        </p:attrNameLst>
                                      </p:cBhvr>
                                      <p:to>
                                        <p:strVal val="visible"/>
                                      </p:to>
                                    </p:set>
                                    <p:animEffect transition="in" filter="dissolve">
                                      <p:cBhvr>
                                        <p:cTn id="65" dur="700"/>
                                        <p:tgtEl>
                                          <p:spTgt spid="11"/>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iterate>
                                    <p:tmAbs val="0"/>
                                  </p:iterate>
                                  <p:childTnLst>
                                    <p:set>
                                      <p:cBhvr>
                                        <p:cTn id="69" fill="hold"/>
                                        <p:tgtEl>
                                          <p:spTgt spid="14"/>
                                        </p:tgtEl>
                                        <p:attrNameLst>
                                          <p:attrName>style.visibility</p:attrName>
                                        </p:attrNameLst>
                                      </p:cBhvr>
                                      <p:to>
                                        <p:strVal val="visible"/>
                                      </p:to>
                                    </p:set>
                                    <p:animEffect transition="in" filter="wipe(left)">
                                      <p:cBhvr>
                                        <p:cTn id="70" dur="1000"/>
                                        <p:tgtEl>
                                          <p:spTgt spid="14"/>
                                        </p:tgtEl>
                                      </p:cBhvr>
                                    </p:animEffect>
                                  </p:childTnLst>
                                </p:cTn>
                              </p:par>
                              <p:par>
                                <p:cTn id="71" presetID="9" presetClass="entr" fill="hold" grpId="0" nodeType="withEffect">
                                  <p:stCondLst>
                                    <p:cond delay="0"/>
                                  </p:stCondLst>
                                  <p:iterate>
                                    <p:tmAbs val="0"/>
                                  </p:iterate>
                                  <p:childTnLst>
                                    <p:set>
                                      <p:cBhvr>
                                        <p:cTn id="72" fill="hold"/>
                                        <p:tgtEl>
                                          <p:spTgt spid="12"/>
                                        </p:tgtEl>
                                        <p:attrNameLst>
                                          <p:attrName>style.visibility</p:attrName>
                                        </p:attrNameLst>
                                      </p:cBhvr>
                                      <p:to>
                                        <p:strVal val="visible"/>
                                      </p:to>
                                    </p:set>
                                    <p:animEffect transition="in" filter="dissolve">
                                      <p:cBhvr>
                                        <p:cTn id="73" dur="700"/>
                                        <p:tgtEl>
                                          <p:spTgt spid="12"/>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23"/>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24"/>
                                        </p:tgtEl>
                                        <p:attrNameLst>
                                          <p:attrName>style.visibility</p:attrName>
                                        </p:attrNameLst>
                                      </p:cBhvr>
                                      <p:to>
                                        <p:strVal val="visible"/>
                                      </p:to>
                                    </p:set>
                                  </p:childTnLst>
                                </p:cTn>
                              </p:par>
                              <p:par>
                                <p:cTn id="84" presetID="9" presetClass="entr" fill="hold" grpId="0" nodeType="withEffect">
                                  <p:stCondLst>
                                    <p:cond delay="0"/>
                                  </p:stCondLst>
                                  <p:iterate>
                                    <p:tmAbs val="0"/>
                                  </p:iterate>
                                  <p:childTnLst>
                                    <p:set>
                                      <p:cBhvr>
                                        <p:cTn id="85" fill="hold"/>
                                        <p:tgtEl>
                                          <p:spTgt spid="26"/>
                                        </p:tgtEl>
                                        <p:attrNameLst>
                                          <p:attrName>style.visibility</p:attrName>
                                        </p:attrNameLst>
                                      </p:cBhvr>
                                      <p:to>
                                        <p:strVal val="visible"/>
                                      </p:to>
                                    </p:set>
                                    <p:animEffect transition="in" filter="dissolve">
                                      <p:cBhvr>
                                        <p:cTn id="86" dur="700"/>
                                        <p:tgtEl>
                                          <p:spTgt spid="26"/>
                                        </p:tgtEl>
                                      </p:cBhvr>
                                    </p:animEffect>
                                  </p:childTnLst>
                                </p:cTn>
                              </p:par>
                              <p:par>
                                <p:cTn id="87" presetID="10" presetClass="exit" presetSubtype="0" fill="hold" grpId="1" nodeType="withEffect">
                                  <p:stCondLst>
                                    <p:cond delay="0"/>
                                  </p:stCondLst>
                                  <p:childTnLst>
                                    <p:animEffect transition="out" filter="fade">
                                      <p:cBhvr>
                                        <p:cTn id="88" dur="500"/>
                                        <p:tgtEl>
                                          <p:spTgt spid="15"/>
                                        </p:tgtEl>
                                      </p:cBhvr>
                                    </p:animEffect>
                                    <p:set>
                                      <p:cBhvr>
                                        <p:cTn id="89"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dvAuto="0"/>
      <p:bldP spid="10" grpId="0" animBg="1" advAuto="0"/>
      <p:bldP spid="11" grpId="0" animBg="1" advAuto="0"/>
      <p:bldP spid="12" grpId="0" animBg="1" advAuto="0"/>
      <p:bldP spid="13" grpId="0" animBg="1" advAuto="0"/>
      <p:bldP spid="14" grpId="0" animBg="1" advAuto="0"/>
      <p:bldP spid="15" grpId="0" animBg="1" advAuto="0"/>
      <p:bldP spid="15" grpId="1" animBg="1"/>
      <p:bldP spid="16" grpId="0" animBg="1" advAuto="0"/>
      <p:bldP spid="19" grpId="0" animBg="1" advAuto="0"/>
      <p:bldP spid="19" grpId="1" animBg="1"/>
      <p:bldP spid="20" grpId="0"/>
      <p:bldP spid="23" grpId="0" animBg="1"/>
      <p:bldP spid="18" grpId="0"/>
      <p:bldP spid="26" grpId="0" animBg="1" advAuto="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6019800"/>
            <a:ext cx="1219200" cy="369318"/>
          </a:xfrm>
          <a:prstGeom prst="rect">
            <a:avLst/>
          </a:prstGeom>
          <a:noFill/>
        </p:spPr>
        <p:txBody>
          <a:bodyPr wrap="square" lIns="91426" tIns="45713" rIns="91426" bIns="45713" rtlCol="0">
            <a:spAutoFit/>
          </a:bodyPr>
          <a:lstStyle/>
          <a:p>
            <a:pPr defTabSz="914260"/>
            <a:r>
              <a:rPr lang="en-US" b="1" dirty="0">
                <a:solidFill>
                  <a:prstClr val="white"/>
                </a:solidFill>
                <a:sym typeface="Helvetica Light"/>
              </a:rPr>
              <a:t>(Hill, 2013)</a:t>
            </a:r>
          </a:p>
        </p:txBody>
      </p:sp>
      <p:pic>
        <p:nvPicPr>
          <p:cNvPr id="4098" name="Picture 2" descr="https://www.shape.com/sites/shape.com/files/styles/slide/public/brain-intro700_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01" y="-115684"/>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600" y="5410200"/>
            <a:ext cx="8229600" cy="1143000"/>
          </a:xfrm>
        </p:spPr>
        <p:txBody>
          <a:bodyPr/>
          <a:lstStyle/>
          <a:p>
            <a:r>
              <a:rPr lang="en-US" b="1" dirty="0"/>
              <a:t>			BN or BED Brain</a:t>
            </a:r>
          </a:p>
        </p:txBody>
      </p:sp>
      <p:sp>
        <p:nvSpPr>
          <p:cNvPr id="4" name="TextBox 3"/>
          <p:cNvSpPr txBox="1"/>
          <p:nvPr/>
        </p:nvSpPr>
        <p:spPr>
          <a:xfrm>
            <a:off x="88271" y="152405"/>
            <a:ext cx="1143000" cy="400095"/>
          </a:xfrm>
          <a:prstGeom prst="rect">
            <a:avLst/>
          </a:prstGeom>
          <a:noFill/>
        </p:spPr>
        <p:txBody>
          <a:bodyPr wrap="square" lIns="91426" tIns="45713" rIns="91426" bIns="45713" rtlCol="0">
            <a:spAutoFit/>
          </a:bodyPr>
          <a:lstStyle/>
          <a:p>
            <a:pPr defTabSz="914260"/>
            <a:r>
              <a:rPr lang="en-US" sz="2000" b="1" dirty="0">
                <a:solidFill>
                  <a:srgbClr val="FFFF00"/>
                </a:solidFill>
                <a:sym typeface="Helvetica Light"/>
              </a:rPr>
              <a:t>INSULA</a:t>
            </a:r>
          </a:p>
        </p:txBody>
      </p:sp>
      <p:sp>
        <p:nvSpPr>
          <p:cNvPr id="5" name="TextBox 4"/>
          <p:cNvSpPr txBox="1"/>
          <p:nvPr/>
        </p:nvSpPr>
        <p:spPr>
          <a:xfrm>
            <a:off x="82236" y="685805"/>
            <a:ext cx="1442896" cy="400095"/>
          </a:xfrm>
          <a:prstGeom prst="rect">
            <a:avLst/>
          </a:prstGeom>
          <a:noFill/>
        </p:spPr>
        <p:txBody>
          <a:bodyPr wrap="square" lIns="91426" tIns="45713" rIns="91426" bIns="45713" rtlCol="0">
            <a:spAutoFit/>
          </a:bodyPr>
          <a:lstStyle/>
          <a:p>
            <a:pPr defTabSz="914260"/>
            <a:r>
              <a:rPr lang="en-US" sz="2000" b="1" dirty="0">
                <a:solidFill>
                  <a:srgbClr val="FF0000"/>
                </a:solidFill>
                <a:sym typeface="Helvetica Light"/>
              </a:rPr>
              <a:t>AMYGDALA</a:t>
            </a:r>
          </a:p>
        </p:txBody>
      </p:sp>
      <p:sp>
        <p:nvSpPr>
          <p:cNvPr id="6" name="TextBox 5"/>
          <p:cNvSpPr txBox="1"/>
          <p:nvPr/>
        </p:nvSpPr>
        <p:spPr>
          <a:xfrm>
            <a:off x="106001" y="1974916"/>
            <a:ext cx="1447800" cy="1015649"/>
          </a:xfrm>
          <a:prstGeom prst="rect">
            <a:avLst/>
          </a:prstGeom>
          <a:noFill/>
        </p:spPr>
        <p:txBody>
          <a:bodyPr wrap="square" lIns="91426" tIns="45713" rIns="91426" bIns="45713" rtlCol="0">
            <a:spAutoFit/>
          </a:bodyPr>
          <a:lstStyle/>
          <a:p>
            <a:pPr defTabSz="914260"/>
            <a:r>
              <a:rPr lang="en-US" sz="2000" b="1" dirty="0">
                <a:solidFill>
                  <a:srgbClr val="00B0F0"/>
                </a:solidFill>
                <a:sym typeface="Helvetica Light"/>
              </a:rPr>
              <a:t>ORBITO- FRONTAL CORTEX</a:t>
            </a:r>
          </a:p>
        </p:txBody>
      </p:sp>
      <p:sp>
        <p:nvSpPr>
          <p:cNvPr id="9" name="Circle"/>
          <p:cNvSpPr/>
          <p:nvPr/>
        </p:nvSpPr>
        <p:spPr>
          <a:xfrm>
            <a:off x="3232601" y="2122593"/>
            <a:ext cx="744462" cy="696813"/>
          </a:xfrm>
          <a:prstGeom prst="ellipse">
            <a:avLst/>
          </a:prstGeom>
          <a:solidFill>
            <a:srgbClr val="FFFF00"/>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10" name="Circle"/>
          <p:cNvSpPr/>
          <p:nvPr/>
        </p:nvSpPr>
        <p:spPr>
          <a:xfrm>
            <a:off x="4038600" y="1456460"/>
            <a:ext cx="797360" cy="753341"/>
          </a:xfrm>
          <a:prstGeom prst="ellipse">
            <a:avLst/>
          </a:prstGeom>
          <a:solidFill>
            <a:srgbClr val="FF0000"/>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dirty="0">
              <a:solidFill>
                <a:srgbClr val="9BBB59">
                  <a:satOff val="18648"/>
                  <a:lumOff val="5971"/>
                </a:srgbClr>
              </a:solidFill>
              <a:sym typeface="Helvetica Light"/>
            </a:endParaRPr>
          </a:p>
        </p:txBody>
      </p:sp>
      <p:sp>
        <p:nvSpPr>
          <p:cNvPr id="11" name="Circle"/>
          <p:cNvSpPr/>
          <p:nvPr/>
        </p:nvSpPr>
        <p:spPr>
          <a:xfrm>
            <a:off x="2068428" y="1524001"/>
            <a:ext cx="841229" cy="782193"/>
          </a:xfrm>
          <a:prstGeom prst="ellipse">
            <a:avLst/>
          </a:prstGeom>
          <a:solidFill>
            <a:srgbClr val="00B0F0"/>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12" name="Circle"/>
          <p:cNvSpPr/>
          <p:nvPr/>
        </p:nvSpPr>
        <p:spPr>
          <a:xfrm>
            <a:off x="2823194" y="685801"/>
            <a:ext cx="787712" cy="779508"/>
          </a:xfrm>
          <a:prstGeom prst="ellipse">
            <a:avLst/>
          </a:prstGeom>
          <a:solidFill>
            <a:srgbClr val="00B050"/>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13" name="This is…"/>
          <p:cNvSpPr txBox="1"/>
          <p:nvPr/>
        </p:nvSpPr>
        <p:spPr>
          <a:xfrm>
            <a:off x="2279971" y="1814140"/>
            <a:ext cx="875658" cy="249427"/>
          </a:xfrm>
          <a:prstGeom prst="rect">
            <a:avLst/>
          </a:prstGeom>
          <a:ln w="12700">
            <a:miter lim="400000"/>
          </a:ln>
          <a:effectLst>
            <a:outerShdw blurRad="139700" dir="5400000" rotWithShape="0">
              <a:srgbClr val="000000">
                <a:alpha val="84060"/>
              </a:srgbClr>
            </a:outerShdw>
          </a:effectLst>
          <a:extLst>
            <a:ext uri="{C572A759-6A51-4108-AA02-DFA0A04FC94B}">
              <ma14:wrappingTextBoxFlag xmlns:ma14="http://schemas.microsoft.com/office/mac/drawingml/2011/main" xmlns="" val="1"/>
            </a:ext>
          </a:extLst>
        </p:spPr>
        <p:txBody>
          <a:bodyPr wrap="square" lIns="21336" tIns="21336" rIns="21336" bIns="21336" anchor="ctr">
            <a:spAutoFit/>
          </a:bodyPr>
          <a:lstStyle/>
          <a:p>
            <a:pPr defTabSz="914260">
              <a:lnSpc>
                <a:spcPct val="70000"/>
              </a:lnSpc>
              <a:defRPr>
                <a:solidFill>
                  <a:srgbClr val="FFFFFF"/>
                </a:solidFill>
                <a:latin typeface="Luckiest Guy"/>
                <a:ea typeface="Luckiest Guy"/>
                <a:cs typeface="Luckiest Guy"/>
                <a:sym typeface="Luckiest Guy"/>
              </a:defRPr>
            </a:pPr>
            <a:r>
              <a:rPr lang="en-US" b="1" dirty="0">
                <a:solidFill>
                  <a:srgbClr val="FFFFFF"/>
                </a:solidFill>
                <a:latin typeface="Blanch Caps"/>
                <a:ea typeface="Luckiest Guy"/>
                <a:cs typeface="Luckiest Guy"/>
                <a:sym typeface="Luckiest Guy"/>
              </a:rPr>
              <a:t>GO!!</a:t>
            </a:r>
            <a:endParaRPr b="1" dirty="0">
              <a:solidFill>
                <a:srgbClr val="FFFFFF"/>
              </a:solidFill>
              <a:latin typeface="Blanch Caps"/>
              <a:ea typeface="Luckiest Guy"/>
              <a:cs typeface="Luckiest Guy"/>
              <a:sym typeface="Luckiest Guy"/>
            </a:endParaRPr>
          </a:p>
        </p:txBody>
      </p:sp>
      <p:sp>
        <p:nvSpPr>
          <p:cNvPr id="14" name="Keep…"/>
          <p:cNvSpPr txBox="1"/>
          <p:nvPr/>
        </p:nvSpPr>
        <p:spPr>
          <a:xfrm>
            <a:off x="2819832" y="638090"/>
            <a:ext cx="1828375" cy="831125"/>
          </a:xfrm>
          <a:prstGeom prst="rect">
            <a:avLst/>
          </a:prstGeom>
          <a:ln w="12700">
            <a:miter lim="400000"/>
          </a:ln>
          <a:effectLst>
            <a:outerShdw blurRad="139700" dir="5400000" rotWithShape="0">
              <a:srgbClr val="000000">
                <a:alpha val="84060"/>
              </a:srgbClr>
            </a:outerShdw>
          </a:effectLst>
          <a:extLst>
            <a:ext uri="{C572A759-6A51-4108-AA02-DFA0A04FC94B}">
              <ma14:wrappingTextBoxFlag xmlns:ma14="http://schemas.microsoft.com/office/mac/drawingml/2011/main" xmlns="" val="1"/>
            </a:ext>
          </a:extLst>
        </p:spPr>
        <p:txBody>
          <a:bodyPr wrap="square" lIns="21336" tIns="21336" rIns="21336" bIns="21336" anchor="ctr">
            <a:spAutoFit/>
          </a:bodyPr>
          <a:lstStyle/>
          <a:p>
            <a:pPr defTabSz="914260">
              <a:lnSpc>
                <a:spcPct val="70000"/>
              </a:lnSpc>
              <a:defRPr>
                <a:solidFill>
                  <a:srgbClr val="FFFFFF"/>
                </a:solidFill>
                <a:latin typeface="Luckiest Guy"/>
                <a:ea typeface="Luckiest Guy"/>
                <a:cs typeface="Luckiest Guy"/>
                <a:sym typeface="Luckiest Guy"/>
              </a:defRPr>
            </a:pPr>
            <a:r>
              <a:rPr lang="en-US" b="1" dirty="0">
                <a:solidFill>
                  <a:srgbClr val="FFFFFF"/>
                </a:solidFill>
                <a:latin typeface="Blanch Caps"/>
                <a:ea typeface="Luckiest Guy"/>
                <a:cs typeface="Luckiest Guy"/>
                <a:sym typeface="Luckiest Guy"/>
              </a:rPr>
              <a:t>What </a:t>
            </a:r>
          </a:p>
          <a:p>
            <a:pPr defTabSz="914260">
              <a:lnSpc>
                <a:spcPct val="70000"/>
              </a:lnSpc>
              <a:defRPr>
                <a:solidFill>
                  <a:srgbClr val="FFFFFF"/>
                </a:solidFill>
                <a:latin typeface="Luckiest Guy"/>
                <a:ea typeface="Luckiest Guy"/>
                <a:cs typeface="Luckiest Guy"/>
                <a:sym typeface="Luckiest Guy"/>
              </a:defRPr>
            </a:pPr>
            <a:r>
              <a:rPr lang="en-US" b="1" dirty="0">
                <a:solidFill>
                  <a:srgbClr val="FFFFFF"/>
                </a:solidFill>
                <a:latin typeface="Blanch Caps"/>
                <a:ea typeface="Luckiest Guy"/>
                <a:cs typeface="Luckiest Guy"/>
                <a:sym typeface="Luckiest Guy"/>
              </a:rPr>
              <a:t>should</a:t>
            </a:r>
          </a:p>
          <a:p>
            <a:pPr defTabSz="914260">
              <a:lnSpc>
                <a:spcPct val="70000"/>
              </a:lnSpc>
              <a:defRPr>
                <a:solidFill>
                  <a:srgbClr val="FFFFFF"/>
                </a:solidFill>
                <a:latin typeface="Luckiest Guy"/>
                <a:ea typeface="Luckiest Guy"/>
                <a:cs typeface="Luckiest Guy"/>
                <a:sym typeface="Luckiest Guy"/>
              </a:defRPr>
            </a:pPr>
            <a:r>
              <a:rPr lang="en-US" b="1" dirty="0">
                <a:solidFill>
                  <a:srgbClr val="FFFFFF"/>
                </a:solidFill>
                <a:latin typeface="Blanch Caps"/>
                <a:ea typeface="Luckiest Guy"/>
                <a:cs typeface="Luckiest Guy"/>
                <a:sym typeface="Luckiest Guy"/>
              </a:rPr>
              <a:t> I do?! </a:t>
            </a:r>
          </a:p>
          <a:p>
            <a:pPr defTabSz="914260">
              <a:lnSpc>
                <a:spcPct val="70000"/>
              </a:lnSpc>
              <a:defRPr>
                <a:solidFill>
                  <a:srgbClr val="FFFFFF"/>
                </a:solidFill>
                <a:latin typeface="Luckiest Guy"/>
                <a:ea typeface="Luckiest Guy"/>
                <a:cs typeface="Luckiest Guy"/>
                <a:sym typeface="Luckiest Guy"/>
              </a:defRPr>
            </a:pPr>
            <a:endParaRPr dirty="0">
              <a:solidFill>
                <a:srgbClr val="FFFFFF"/>
              </a:solidFill>
              <a:latin typeface="Luckiest Guy"/>
              <a:ea typeface="Luckiest Guy"/>
              <a:cs typeface="Luckiest Guy"/>
              <a:sym typeface="Luckiest Guy"/>
            </a:endParaRPr>
          </a:p>
        </p:txBody>
      </p:sp>
      <p:sp>
        <p:nvSpPr>
          <p:cNvPr id="15" name="It’s OK"/>
          <p:cNvSpPr txBox="1"/>
          <p:nvPr/>
        </p:nvSpPr>
        <p:spPr>
          <a:xfrm>
            <a:off x="4068549" y="1668742"/>
            <a:ext cx="940770" cy="320088"/>
          </a:xfrm>
          <a:prstGeom prst="rect">
            <a:avLst/>
          </a:prstGeom>
          <a:ln w="12700">
            <a:miter lim="400000"/>
          </a:ln>
          <a:effectLst>
            <a:outerShdw blurRad="139700" dir="5400000" rotWithShape="0">
              <a:srgbClr val="000000">
                <a:alpha val="84060"/>
              </a:srgbClr>
            </a:outerShdw>
          </a:effectLst>
          <a:extLst>
            <a:ext uri="{C572A759-6A51-4108-AA02-DFA0A04FC94B}">
              <ma14:wrappingTextBoxFlag xmlns:ma14="http://schemas.microsoft.com/office/mac/drawingml/2011/main" xmlns="" val="1"/>
            </a:ext>
          </a:extLst>
        </p:spPr>
        <p:txBody>
          <a:bodyPr wrap="none" lIns="21336" tIns="21336" rIns="21336" bIns="21336" anchor="ctr">
            <a:spAutoFit/>
          </a:bodyPr>
          <a:lstStyle>
            <a:lvl1pPr>
              <a:defRPr>
                <a:solidFill>
                  <a:srgbClr val="FFFFFF"/>
                </a:solidFill>
                <a:latin typeface="Luckiest Guy"/>
                <a:ea typeface="Luckiest Guy"/>
                <a:cs typeface="Luckiest Guy"/>
                <a:sym typeface="Luckiest Guy"/>
              </a:defRPr>
            </a:lvl1pPr>
          </a:lstStyle>
          <a:p>
            <a:pPr defTabSz="914260"/>
            <a:r>
              <a:rPr lang="en-US" b="1" dirty="0">
                <a:latin typeface="Blanch Caps"/>
              </a:rPr>
              <a:t>All Good!</a:t>
            </a:r>
            <a:endParaRPr b="1" dirty="0">
              <a:latin typeface="Blanch Caps"/>
            </a:endParaRPr>
          </a:p>
        </p:txBody>
      </p:sp>
      <p:sp>
        <p:nvSpPr>
          <p:cNvPr id="16" name="I’m hungry.…"/>
          <p:cNvSpPr txBox="1"/>
          <p:nvPr/>
        </p:nvSpPr>
        <p:spPr>
          <a:xfrm>
            <a:off x="3120576" y="2249336"/>
            <a:ext cx="1527624" cy="443326"/>
          </a:xfrm>
          <a:prstGeom prst="rect">
            <a:avLst/>
          </a:prstGeom>
          <a:ln w="12700">
            <a:miter lim="400000"/>
          </a:ln>
          <a:effectLst>
            <a:outerShdw blurRad="139700" dir="5400000" rotWithShape="0">
              <a:srgbClr val="000000">
                <a:alpha val="84060"/>
              </a:srgbClr>
            </a:outerShdw>
          </a:effectLst>
          <a:extLst>
            <a:ext uri="{C572A759-6A51-4108-AA02-DFA0A04FC94B}">
              <ma14:wrappingTextBoxFlag xmlns:ma14="http://schemas.microsoft.com/office/mac/drawingml/2011/main" xmlns="" val="1"/>
            </a:ext>
          </a:extLst>
        </p:spPr>
        <p:txBody>
          <a:bodyPr wrap="square" lIns="21336" tIns="21336" rIns="21336" bIns="21336" anchor="ctr">
            <a:spAutoFit/>
          </a:bodyPr>
          <a:lstStyle/>
          <a:p>
            <a:pPr defTabSz="914260">
              <a:lnSpc>
                <a:spcPct val="70000"/>
              </a:lnSpc>
              <a:defRPr>
                <a:solidFill>
                  <a:srgbClr val="FFFFFF"/>
                </a:solidFill>
                <a:latin typeface="Luckiest Guy"/>
                <a:ea typeface="Luckiest Guy"/>
                <a:cs typeface="Luckiest Guy"/>
                <a:sym typeface="Luckiest Guy"/>
              </a:defRPr>
            </a:pPr>
            <a:r>
              <a:rPr lang="en-US" b="1" dirty="0">
                <a:solidFill>
                  <a:srgbClr val="FFFFFF"/>
                </a:solidFill>
                <a:latin typeface="Blanch Caps"/>
                <a:ea typeface="Luckiest Guy"/>
                <a:cs typeface="Luckiest Guy"/>
                <a:sym typeface="Luckiest Guy"/>
              </a:rPr>
              <a:t>That Tastes Delicious!</a:t>
            </a:r>
          </a:p>
        </p:txBody>
      </p:sp>
      <p:sp>
        <p:nvSpPr>
          <p:cNvPr id="19" name="Circle"/>
          <p:cNvSpPr/>
          <p:nvPr/>
        </p:nvSpPr>
        <p:spPr>
          <a:xfrm>
            <a:off x="2997200" y="1403195"/>
            <a:ext cx="762000" cy="698810"/>
          </a:xfrm>
          <a:prstGeom prst="ellipse">
            <a:avLst/>
          </a:prstGeom>
          <a:solidFill>
            <a:schemeClr val="accent4"/>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a:solidFill>
                <a:srgbClr val="9BBB59">
                  <a:satOff val="18648"/>
                  <a:lumOff val="5971"/>
                </a:srgbClr>
              </a:solidFill>
              <a:sym typeface="Helvetica Light"/>
            </a:endParaRPr>
          </a:p>
        </p:txBody>
      </p:sp>
      <p:sp>
        <p:nvSpPr>
          <p:cNvPr id="20" name="TextBox 19"/>
          <p:cNvSpPr txBox="1"/>
          <p:nvPr/>
        </p:nvSpPr>
        <p:spPr>
          <a:xfrm>
            <a:off x="2734074" y="1567941"/>
            <a:ext cx="1160469" cy="369318"/>
          </a:xfrm>
          <a:prstGeom prst="rect">
            <a:avLst/>
          </a:prstGeom>
          <a:noFill/>
        </p:spPr>
        <p:txBody>
          <a:bodyPr wrap="square" lIns="91426" tIns="45713" rIns="91426" bIns="45713" rtlCol="0">
            <a:spAutoFit/>
          </a:bodyPr>
          <a:lstStyle/>
          <a:p>
            <a:pPr defTabSz="914260"/>
            <a:r>
              <a:rPr lang="en-US" dirty="0">
                <a:solidFill>
                  <a:prstClr val="white"/>
                </a:solidFill>
                <a:sym typeface="Helvetica Light"/>
              </a:rPr>
              <a:t>  Y</a:t>
            </a:r>
            <a:r>
              <a:rPr lang="en-US" b="1" dirty="0">
                <a:solidFill>
                  <a:prstClr val="white"/>
                </a:solidFill>
                <a:latin typeface="Blanch Caps"/>
                <a:sym typeface="Helvetica Light"/>
              </a:rPr>
              <a:t>ummy!</a:t>
            </a:r>
          </a:p>
        </p:txBody>
      </p:sp>
      <p:sp>
        <p:nvSpPr>
          <p:cNvPr id="21" name="TextBox 20"/>
          <p:cNvSpPr txBox="1"/>
          <p:nvPr/>
        </p:nvSpPr>
        <p:spPr>
          <a:xfrm>
            <a:off x="76200" y="3191261"/>
            <a:ext cx="1524000" cy="707872"/>
          </a:xfrm>
          <a:prstGeom prst="rect">
            <a:avLst/>
          </a:prstGeom>
          <a:noFill/>
        </p:spPr>
        <p:txBody>
          <a:bodyPr wrap="square" lIns="91426" tIns="45713" rIns="91426" bIns="45713" rtlCol="0">
            <a:spAutoFit/>
          </a:bodyPr>
          <a:lstStyle/>
          <a:p>
            <a:pPr defTabSz="914260"/>
            <a:r>
              <a:rPr lang="en-US" sz="2000" b="1" dirty="0">
                <a:solidFill>
                  <a:srgbClr val="00B050"/>
                </a:solidFill>
                <a:effectLst>
                  <a:outerShdw blurRad="38100" dist="38100" dir="2700000" algn="tl">
                    <a:srgbClr val="000000">
                      <a:alpha val="43137"/>
                    </a:srgbClr>
                  </a:outerShdw>
                </a:effectLst>
                <a:sym typeface="Helvetica Light"/>
              </a:rPr>
              <a:t>CAUDATE NUCLEUS</a:t>
            </a:r>
          </a:p>
        </p:txBody>
      </p:sp>
      <p:sp>
        <p:nvSpPr>
          <p:cNvPr id="22" name="TextBox 21"/>
          <p:cNvSpPr txBox="1"/>
          <p:nvPr/>
        </p:nvSpPr>
        <p:spPr>
          <a:xfrm>
            <a:off x="76207" y="1120914"/>
            <a:ext cx="1980155" cy="707872"/>
          </a:xfrm>
          <a:prstGeom prst="rect">
            <a:avLst/>
          </a:prstGeom>
          <a:noFill/>
        </p:spPr>
        <p:txBody>
          <a:bodyPr wrap="square" lIns="91426" tIns="45713" rIns="91426" bIns="45713" rtlCol="0">
            <a:spAutoFit/>
          </a:bodyPr>
          <a:lstStyle/>
          <a:p>
            <a:pPr defTabSz="914260"/>
            <a:r>
              <a:rPr lang="en-US" sz="2000" b="1" dirty="0">
                <a:solidFill>
                  <a:srgbClr val="8064A2"/>
                </a:solidFill>
                <a:sym typeface="Helvetica Light"/>
              </a:rPr>
              <a:t>NUCLEUS ACCUMBENS </a:t>
            </a:r>
          </a:p>
        </p:txBody>
      </p:sp>
      <p:sp>
        <p:nvSpPr>
          <p:cNvPr id="23" name="Circle"/>
          <p:cNvSpPr/>
          <p:nvPr/>
        </p:nvSpPr>
        <p:spPr>
          <a:xfrm>
            <a:off x="5089523" y="352462"/>
            <a:ext cx="797360" cy="753341"/>
          </a:xfrm>
          <a:prstGeom prst="ellipse">
            <a:avLst/>
          </a:prstGeom>
          <a:solidFill>
            <a:schemeClr val="accent6">
              <a:lumMod val="50000"/>
            </a:schemeClr>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dirty="0">
              <a:solidFill>
                <a:srgbClr val="9BBB59">
                  <a:satOff val="18648"/>
                  <a:lumOff val="5971"/>
                </a:srgbClr>
              </a:solidFill>
              <a:sym typeface="Helvetica Light"/>
            </a:endParaRPr>
          </a:p>
        </p:txBody>
      </p:sp>
      <p:sp>
        <p:nvSpPr>
          <p:cNvPr id="18" name="TextBox 17"/>
          <p:cNvSpPr txBox="1"/>
          <p:nvPr/>
        </p:nvSpPr>
        <p:spPr>
          <a:xfrm>
            <a:off x="5165926" y="385688"/>
            <a:ext cx="1371600" cy="646317"/>
          </a:xfrm>
          <a:prstGeom prst="rect">
            <a:avLst/>
          </a:prstGeom>
          <a:noFill/>
        </p:spPr>
        <p:txBody>
          <a:bodyPr wrap="square" lIns="91426" tIns="45713" rIns="91426" bIns="45713" rtlCol="0">
            <a:spAutoFit/>
          </a:bodyPr>
          <a:lstStyle/>
          <a:p>
            <a:pPr defTabSz="914260"/>
            <a:r>
              <a:rPr lang="en-US" b="1" dirty="0">
                <a:solidFill>
                  <a:prstClr val="white"/>
                </a:solidFill>
                <a:latin typeface="Blanch Caps"/>
                <a:sym typeface="Helvetica Light"/>
              </a:rPr>
              <a:t>I’m </a:t>
            </a:r>
          </a:p>
          <a:p>
            <a:pPr defTabSz="914260"/>
            <a:r>
              <a:rPr lang="en-US" b="1" dirty="0">
                <a:solidFill>
                  <a:prstClr val="white"/>
                </a:solidFill>
                <a:latin typeface="Blanch Caps"/>
                <a:sym typeface="Helvetica Light"/>
              </a:rPr>
              <a:t>HUGE!</a:t>
            </a:r>
          </a:p>
        </p:txBody>
      </p:sp>
      <p:sp>
        <p:nvSpPr>
          <p:cNvPr id="25" name="TextBox 24"/>
          <p:cNvSpPr txBox="1"/>
          <p:nvPr/>
        </p:nvSpPr>
        <p:spPr>
          <a:xfrm>
            <a:off x="29801" y="4059628"/>
            <a:ext cx="1524000" cy="707872"/>
          </a:xfrm>
          <a:prstGeom prst="rect">
            <a:avLst/>
          </a:prstGeom>
          <a:noFill/>
        </p:spPr>
        <p:txBody>
          <a:bodyPr wrap="square" lIns="91426" tIns="45713" rIns="91426" bIns="45713" rtlCol="0">
            <a:spAutoFit/>
          </a:bodyPr>
          <a:lstStyle/>
          <a:p>
            <a:pPr defTabSz="914260"/>
            <a:r>
              <a:rPr lang="en-US" sz="2000" b="1" dirty="0">
                <a:solidFill>
                  <a:srgbClr val="F79646">
                    <a:lumMod val="50000"/>
                  </a:srgbClr>
                </a:solidFill>
                <a:effectLst>
                  <a:outerShdw blurRad="38100" dist="38100" dir="2700000" algn="tl">
                    <a:srgbClr val="000000">
                      <a:alpha val="43137"/>
                    </a:srgbClr>
                  </a:outerShdw>
                </a:effectLst>
                <a:sym typeface="Helvetica Light"/>
              </a:rPr>
              <a:t>PARIETAL LOBE </a:t>
            </a:r>
          </a:p>
        </p:txBody>
      </p:sp>
      <p:sp>
        <p:nvSpPr>
          <p:cNvPr id="27" name="TextBox 26"/>
          <p:cNvSpPr txBox="1"/>
          <p:nvPr/>
        </p:nvSpPr>
        <p:spPr>
          <a:xfrm>
            <a:off x="50369" y="4850061"/>
            <a:ext cx="1447800" cy="400095"/>
          </a:xfrm>
          <a:prstGeom prst="rect">
            <a:avLst/>
          </a:prstGeom>
          <a:noFill/>
        </p:spPr>
        <p:txBody>
          <a:bodyPr wrap="square" lIns="91426" tIns="45713" rIns="91426" bIns="45713" rtlCol="0">
            <a:spAutoFit/>
          </a:bodyPr>
          <a:lstStyle/>
          <a:p>
            <a:pPr defTabSz="914260"/>
            <a:r>
              <a:rPr lang="en-US" sz="2000" b="1" dirty="0">
                <a:solidFill>
                  <a:schemeClr val="accent3">
                    <a:lumMod val="75000"/>
                  </a:schemeClr>
                </a:solidFill>
                <a:effectLst>
                  <a:outerShdw blurRad="38100" dist="38100" dir="2700000" algn="tl">
                    <a:srgbClr val="000000">
                      <a:alpha val="43137"/>
                    </a:srgbClr>
                  </a:outerShdw>
                </a:effectLst>
                <a:sym typeface="Helvetica Light"/>
              </a:rPr>
              <a:t>ACC</a:t>
            </a:r>
          </a:p>
        </p:txBody>
      </p:sp>
      <p:sp>
        <p:nvSpPr>
          <p:cNvPr id="28" name="Circle"/>
          <p:cNvSpPr/>
          <p:nvPr/>
        </p:nvSpPr>
        <p:spPr>
          <a:xfrm>
            <a:off x="4006910" y="352463"/>
            <a:ext cx="902058" cy="843538"/>
          </a:xfrm>
          <a:prstGeom prst="ellipse">
            <a:avLst/>
          </a:prstGeom>
          <a:solidFill>
            <a:schemeClr val="accent3">
              <a:lumMod val="50000"/>
            </a:schemeClr>
          </a:solidFill>
          <a:ln w="12700">
            <a:miter lim="400000"/>
          </a:ln>
          <a:effectLst>
            <a:outerShdw blurRad="635000" dist="25400" dir="5400000" rotWithShape="0">
              <a:srgbClr val="FFFFFF">
                <a:alpha val="88928"/>
              </a:srgbClr>
            </a:outerShdw>
          </a:effectLst>
        </p:spPr>
        <p:txBody>
          <a:bodyPr lIns="21336" tIns="21336" rIns="21336" bIns="21336" anchor="ctr"/>
          <a:lstStyle/>
          <a:p>
            <a:pPr defTabSz="914260">
              <a:defRPr sz="3200">
                <a:solidFill>
                  <a:srgbClr val="9BBB59">
                    <a:satOff val="18648"/>
                    <a:lumOff val="5971"/>
                  </a:srgbClr>
                </a:solidFill>
              </a:defRPr>
            </a:pPr>
            <a:endParaRPr sz="3200" dirty="0">
              <a:solidFill>
                <a:srgbClr val="9BBB59">
                  <a:satOff val="18648"/>
                  <a:lumOff val="5971"/>
                </a:srgbClr>
              </a:solidFill>
              <a:sym typeface="Helvetica Light"/>
            </a:endParaRPr>
          </a:p>
        </p:txBody>
      </p:sp>
      <p:sp>
        <p:nvSpPr>
          <p:cNvPr id="24" name="TextBox 23"/>
          <p:cNvSpPr txBox="1"/>
          <p:nvPr/>
        </p:nvSpPr>
        <p:spPr>
          <a:xfrm>
            <a:off x="4177303" y="436151"/>
            <a:ext cx="1086641" cy="646317"/>
          </a:xfrm>
          <a:prstGeom prst="rect">
            <a:avLst/>
          </a:prstGeom>
          <a:noFill/>
        </p:spPr>
        <p:txBody>
          <a:bodyPr wrap="square" lIns="91426" tIns="45713" rIns="91426" bIns="45713" rtlCol="0">
            <a:spAutoFit/>
          </a:bodyPr>
          <a:lstStyle/>
          <a:p>
            <a:pPr defTabSz="914260"/>
            <a:r>
              <a:rPr lang="en-US" b="1" dirty="0">
                <a:solidFill>
                  <a:prstClr val="white"/>
                </a:solidFill>
                <a:latin typeface="Blanch Caps"/>
                <a:sym typeface="Helvetica Light"/>
              </a:rPr>
              <a:t>EAT!  EAT!</a:t>
            </a:r>
          </a:p>
        </p:txBody>
      </p:sp>
      <p:sp>
        <p:nvSpPr>
          <p:cNvPr id="26" name="TextBox 25"/>
          <p:cNvSpPr txBox="1"/>
          <p:nvPr/>
        </p:nvSpPr>
        <p:spPr>
          <a:xfrm>
            <a:off x="304799" y="6096000"/>
            <a:ext cx="2850829" cy="646317"/>
          </a:xfrm>
          <a:prstGeom prst="rect">
            <a:avLst/>
          </a:prstGeom>
          <a:noFill/>
        </p:spPr>
        <p:txBody>
          <a:bodyPr wrap="square" lIns="91426" tIns="45713" rIns="91426" bIns="45713" rtlCol="0">
            <a:spAutoFit/>
          </a:bodyPr>
          <a:lstStyle/>
          <a:p>
            <a:pPr defTabSz="914260"/>
            <a:r>
              <a:rPr lang="en-US" b="1" dirty="0">
                <a:solidFill>
                  <a:prstClr val="black"/>
                </a:solidFill>
                <a:sym typeface="Helvetica Light"/>
              </a:rPr>
              <a:t>(Hill, 2017; Kessler et al., 2016; Matthes et al., 2009</a:t>
            </a:r>
          </a:p>
        </p:txBody>
      </p:sp>
    </p:spTree>
    <p:extLst>
      <p:ext uri="{BB962C8B-B14F-4D97-AF65-F5344CB8AC3E}">
        <p14:creationId xmlns:p14="http://schemas.microsoft.com/office/powerpoint/2010/main" val="12402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9"/>
                                        </p:tgtEl>
                                        <p:attrNameLst>
                                          <p:attrName>style.visibility</p:attrName>
                                        </p:attrNameLst>
                                      </p:cBhvr>
                                      <p:to>
                                        <p:strVal val="visible"/>
                                      </p:to>
                                    </p:set>
                                    <p:animEffect transition="in" filter="dissolve">
                                      <p:cBhvr>
                                        <p:cTn id="7" dur="700"/>
                                        <p:tgtEl>
                                          <p:spTgt spid="9"/>
                                        </p:tgtEl>
                                      </p:cBhvr>
                                    </p:animEffect>
                                  </p:childTnLst>
                                </p:cTn>
                              </p:par>
                            </p:childTnLst>
                          </p:cTn>
                        </p:par>
                        <p:par>
                          <p:cTn id="8" fill="hold">
                            <p:stCondLst>
                              <p:cond delay="700"/>
                            </p:stCondLst>
                            <p:childTnLst>
                              <p:par>
                                <p:cTn id="9" presetID="22" presetClass="entr" presetSubtype="8" fill="hold" grpId="0" nodeType="afterEffect">
                                  <p:stCondLst>
                                    <p:cond delay="0"/>
                                  </p:stCondLst>
                                  <p:iterate>
                                    <p:tmAbs val="0"/>
                                  </p:iterate>
                                  <p:childTnLst>
                                    <p:set>
                                      <p:cBhvr>
                                        <p:cTn id="10" fill="hold"/>
                                        <p:tgtEl>
                                          <p:spTgt spid="16"/>
                                        </p:tgtEl>
                                        <p:attrNameLst>
                                          <p:attrName>style.visibility</p:attrName>
                                        </p:attrNameLst>
                                      </p:cBhvr>
                                      <p:to>
                                        <p:strVal val="visible"/>
                                      </p:to>
                                    </p:set>
                                    <p:animEffect transition="in" filter="wipe(left)">
                                      <p:cBhvr>
                                        <p:cTn id="11" dur="10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iterate>
                                    <p:tmAbs val="0"/>
                                  </p:iterate>
                                  <p:childTnLst>
                                    <p:set>
                                      <p:cBhvr>
                                        <p:cTn id="15" fill="hold"/>
                                        <p:tgtEl>
                                          <p:spTgt spid="15"/>
                                        </p:tgtEl>
                                        <p:attrNameLst>
                                          <p:attrName>style.visibility</p:attrName>
                                        </p:attrNameLst>
                                      </p:cBhvr>
                                      <p:to>
                                        <p:strVal val="visible"/>
                                      </p:to>
                                    </p:set>
                                    <p:animEffect transition="in" filter="wipe(left)">
                                      <p:cBhvr>
                                        <p:cTn id="16" dur="1000"/>
                                        <p:tgtEl>
                                          <p:spTgt spid="15"/>
                                        </p:tgtEl>
                                      </p:cBhvr>
                                    </p:animEffect>
                                  </p:childTnLst>
                                </p:cTn>
                              </p:par>
                              <p:par>
                                <p:cTn id="17" presetID="9" presetClass="entr" fill="hold" grpId="0" nodeType="withEffect">
                                  <p:stCondLst>
                                    <p:cond delay="0"/>
                                  </p:stCondLst>
                                  <p:iterate>
                                    <p:tmAbs val="0"/>
                                  </p:iterate>
                                  <p:childTnLst>
                                    <p:set>
                                      <p:cBhvr>
                                        <p:cTn id="18" fill="hold"/>
                                        <p:tgtEl>
                                          <p:spTgt spid="10"/>
                                        </p:tgtEl>
                                        <p:attrNameLst>
                                          <p:attrName>style.visibility</p:attrName>
                                        </p:attrNameLst>
                                      </p:cBhvr>
                                      <p:to>
                                        <p:strVal val="visible"/>
                                      </p:to>
                                    </p:set>
                                    <p:animEffect transition="in" filter="dissolve">
                                      <p:cBhvr>
                                        <p:cTn id="19" dur="7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1"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down)">
                                      <p:cBhvr>
                                        <p:cTn id="24" dur="580">
                                          <p:stCondLst>
                                            <p:cond delay="0"/>
                                          </p:stCondLst>
                                        </p:cTn>
                                        <p:tgtEl>
                                          <p:spTgt spid="19"/>
                                        </p:tgtEl>
                                      </p:cBhvr>
                                    </p:animEffect>
                                    <p:anim calcmode="lin" valueType="num">
                                      <p:cBhvr>
                                        <p:cTn id="25"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9"/>
                                        </p:tgtEl>
                                      </p:cBhvr>
                                      <p:to x="100000" y="60000"/>
                                    </p:animScale>
                                    <p:animScale>
                                      <p:cBhvr>
                                        <p:cTn id="31" dur="166" decel="50000">
                                          <p:stCondLst>
                                            <p:cond delay="676"/>
                                          </p:stCondLst>
                                        </p:cTn>
                                        <p:tgtEl>
                                          <p:spTgt spid="19"/>
                                        </p:tgtEl>
                                      </p:cBhvr>
                                      <p:to x="100000" y="100000"/>
                                    </p:animScale>
                                    <p:animScale>
                                      <p:cBhvr>
                                        <p:cTn id="32" dur="26">
                                          <p:stCondLst>
                                            <p:cond delay="1312"/>
                                          </p:stCondLst>
                                        </p:cTn>
                                        <p:tgtEl>
                                          <p:spTgt spid="19"/>
                                        </p:tgtEl>
                                      </p:cBhvr>
                                      <p:to x="100000" y="80000"/>
                                    </p:animScale>
                                    <p:animScale>
                                      <p:cBhvr>
                                        <p:cTn id="33" dur="166" decel="50000">
                                          <p:stCondLst>
                                            <p:cond delay="1338"/>
                                          </p:stCondLst>
                                        </p:cTn>
                                        <p:tgtEl>
                                          <p:spTgt spid="19"/>
                                        </p:tgtEl>
                                      </p:cBhvr>
                                      <p:to x="100000" y="100000"/>
                                    </p:animScale>
                                    <p:animScale>
                                      <p:cBhvr>
                                        <p:cTn id="34" dur="26">
                                          <p:stCondLst>
                                            <p:cond delay="1642"/>
                                          </p:stCondLst>
                                        </p:cTn>
                                        <p:tgtEl>
                                          <p:spTgt spid="19"/>
                                        </p:tgtEl>
                                      </p:cBhvr>
                                      <p:to x="100000" y="90000"/>
                                    </p:animScale>
                                    <p:animScale>
                                      <p:cBhvr>
                                        <p:cTn id="35" dur="166" decel="50000">
                                          <p:stCondLst>
                                            <p:cond delay="1668"/>
                                          </p:stCondLst>
                                        </p:cTn>
                                        <p:tgtEl>
                                          <p:spTgt spid="19"/>
                                        </p:tgtEl>
                                      </p:cBhvr>
                                      <p:to x="100000" y="100000"/>
                                    </p:animScale>
                                    <p:animScale>
                                      <p:cBhvr>
                                        <p:cTn id="36" dur="26">
                                          <p:stCondLst>
                                            <p:cond delay="1808"/>
                                          </p:stCondLst>
                                        </p:cTn>
                                        <p:tgtEl>
                                          <p:spTgt spid="19"/>
                                        </p:tgtEl>
                                      </p:cBhvr>
                                      <p:to x="100000" y="95000"/>
                                    </p:animScale>
                                    <p:animScale>
                                      <p:cBhvr>
                                        <p:cTn id="37" dur="166" decel="50000">
                                          <p:stCondLst>
                                            <p:cond delay="1834"/>
                                          </p:stCondLst>
                                        </p:cTn>
                                        <p:tgtEl>
                                          <p:spTgt spid="19"/>
                                        </p:tgtEl>
                                      </p:cBhvr>
                                      <p:to x="100000" y="100000"/>
                                    </p:animScale>
                                  </p:childTnLst>
                                </p:cTn>
                              </p:par>
                              <p:par>
                                <p:cTn id="38" presetID="26"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80">
                                          <p:stCondLst>
                                            <p:cond delay="0"/>
                                          </p:stCondLst>
                                        </p:cTn>
                                        <p:tgtEl>
                                          <p:spTgt spid="20"/>
                                        </p:tgtEl>
                                      </p:cBhvr>
                                    </p:animEffect>
                                    <p:anim calcmode="lin" valueType="num">
                                      <p:cBhvr>
                                        <p:cTn id="41"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46" dur="26">
                                          <p:stCondLst>
                                            <p:cond delay="650"/>
                                          </p:stCondLst>
                                        </p:cTn>
                                        <p:tgtEl>
                                          <p:spTgt spid="20"/>
                                        </p:tgtEl>
                                      </p:cBhvr>
                                      <p:to x="100000" y="60000"/>
                                    </p:animScale>
                                    <p:animScale>
                                      <p:cBhvr>
                                        <p:cTn id="47" dur="166" decel="50000">
                                          <p:stCondLst>
                                            <p:cond delay="676"/>
                                          </p:stCondLst>
                                        </p:cTn>
                                        <p:tgtEl>
                                          <p:spTgt spid="20"/>
                                        </p:tgtEl>
                                      </p:cBhvr>
                                      <p:to x="100000" y="100000"/>
                                    </p:animScale>
                                    <p:animScale>
                                      <p:cBhvr>
                                        <p:cTn id="48" dur="26">
                                          <p:stCondLst>
                                            <p:cond delay="1312"/>
                                          </p:stCondLst>
                                        </p:cTn>
                                        <p:tgtEl>
                                          <p:spTgt spid="20"/>
                                        </p:tgtEl>
                                      </p:cBhvr>
                                      <p:to x="100000" y="80000"/>
                                    </p:animScale>
                                    <p:animScale>
                                      <p:cBhvr>
                                        <p:cTn id="49" dur="166" decel="50000">
                                          <p:stCondLst>
                                            <p:cond delay="1338"/>
                                          </p:stCondLst>
                                        </p:cTn>
                                        <p:tgtEl>
                                          <p:spTgt spid="20"/>
                                        </p:tgtEl>
                                      </p:cBhvr>
                                      <p:to x="100000" y="100000"/>
                                    </p:animScale>
                                    <p:animScale>
                                      <p:cBhvr>
                                        <p:cTn id="50" dur="26">
                                          <p:stCondLst>
                                            <p:cond delay="1642"/>
                                          </p:stCondLst>
                                        </p:cTn>
                                        <p:tgtEl>
                                          <p:spTgt spid="20"/>
                                        </p:tgtEl>
                                      </p:cBhvr>
                                      <p:to x="100000" y="90000"/>
                                    </p:animScale>
                                    <p:animScale>
                                      <p:cBhvr>
                                        <p:cTn id="51" dur="166" decel="50000">
                                          <p:stCondLst>
                                            <p:cond delay="1668"/>
                                          </p:stCondLst>
                                        </p:cTn>
                                        <p:tgtEl>
                                          <p:spTgt spid="20"/>
                                        </p:tgtEl>
                                      </p:cBhvr>
                                      <p:to x="100000" y="100000"/>
                                    </p:animScale>
                                    <p:animScale>
                                      <p:cBhvr>
                                        <p:cTn id="52" dur="26">
                                          <p:stCondLst>
                                            <p:cond delay="1808"/>
                                          </p:stCondLst>
                                        </p:cTn>
                                        <p:tgtEl>
                                          <p:spTgt spid="20"/>
                                        </p:tgtEl>
                                      </p:cBhvr>
                                      <p:to x="100000" y="95000"/>
                                    </p:animScale>
                                    <p:animScale>
                                      <p:cBhvr>
                                        <p:cTn id="53" dur="166" decel="50000">
                                          <p:stCondLst>
                                            <p:cond delay="1834"/>
                                          </p:stCondLst>
                                        </p:cTn>
                                        <p:tgtEl>
                                          <p:spTgt spid="20"/>
                                        </p:tgtEl>
                                      </p:cBhvr>
                                      <p:to x="100000" y="100000"/>
                                    </p:animScale>
                                  </p:childTnLst>
                                </p:cTn>
                              </p:par>
                            </p:childTnLst>
                          </p:cTn>
                        </p:par>
                        <p:par>
                          <p:cTn id="54" fill="hold">
                            <p:stCondLst>
                              <p:cond delay="2000"/>
                            </p:stCondLst>
                            <p:childTnLst>
                              <p:par>
                                <p:cTn id="55" presetID="9" presetClass="entr" fill="hold" grpId="0" nodeType="afterEffect">
                                  <p:stCondLst>
                                    <p:cond delay="0"/>
                                  </p:stCondLst>
                                  <p:iterate>
                                    <p:tmAbs val="0"/>
                                  </p:iterate>
                                  <p:childTnLst>
                                    <p:set>
                                      <p:cBhvr>
                                        <p:cTn id="56" fill="hold"/>
                                        <p:tgtEl>
                                          <p:spTgt spid="19"/>
                                        </p:tgtEl>
                                        <p:attrNameLst>
                                          <p:attrName>style.visibility</p:attrName>
                                        </p:attrNameLst>
                                      </p:cBhvr>
                                      <p:to>
                                        <p:strVal val="visible"/>
                                      </p:to>
                                    </p:set>
                                    <p:animEffect transition="in" filter="dissolve">
                                      <p:cBhvr>
                                        <p:cTn id="57" dur="7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iterate>
                                    <p:tmAbs val="0"/>
                                  </p:iterate>
                                  <p:childTnLst>
                                    <p:set>
                                      <p:cBhvr>
                                        <p:cTn id="61" fill="hold"/>
                                        <p:tgtEl>
                                          <p:spTgt spid="13"/>
                                        </p:tgtEl>
                                        <p:attrNameLst>
                                          <p:attrName>style.visibility</p:attrName>
                                        </p:attrNameLst>
                                      </p:cBhvr>
                                      <p:to>
                                        <p:strVal val="visible"/>
                                      </p:to>
                                    </p:set>
                                    <p:animEffect transition="in" filter="wipe(left)">
                                      <p:cBhvr>
                                        <p:cTn id="62" dur="1000"/>
                                        <p:tgtEl>
                                          <p:spTgt spid="13"/>
                                        </p:tgtEl>
                                      </p:cBhvr>
                                    </p:animEffect>
                                  </p:childTnLst>
                                </p:cTn>
                              </p:par>
                              <p:par>
                                <p:cTn id="63" presetID="9" presetClass="entr" fill="hold" grpId="0" nodeType="withEffect">
                                  <p:stCondLst>
                                    <p:cond delay="0"/>
                                  </p:stCondLst>
                                  <p:iterate>
                                    <p:tmAbs val="0"/>
                                  </p:iterate>
                                  <p:childTnLst>
                                    <p:set>
                                      <p:cBhvr>
                                        <p:cTn id="64" fill="hold"/>
                                        <p:tgtEl>
                                          <p:spTgt spid="11"/>
                                        </p:tgtEl>
                                        <p:attrNameLst>
                                          <p:attrName>style.visibility</p:attrName>
                                        </p:attrNameLst>
                                      </p:cBhvr>
                                      <p:to>
                                        <p:strVal val="visible"/>
                                      </p:to>
                                    </p:set>
                                    <p:animEffect transition="in" filter="dissolve">
                                      <p:cBhvr>
                                        <p:cTn id="65" dur="700"/>
                                        <p:tgtEl>
                                          <p:spTgt spid="11"/>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iterate>
                                    <p:tmAbs val="0"/>
                                  </p:iterate>
                                  <p:childTnLst>
                                    <p:set>
                                      <p:cBhvr>
                                        <p:cTn id="69" fill="hold"/>
                                        <p:tgtEl>
                                          <p:spTgt spid="14"/>
                                        </p:tgtEl>
                                        <p:attrNameLst>
                                          <p:attrName>style.visibility</p:attrName>
                                        </p:attrNameLst>
                                      </p:cBhvr>
                                      <p:to>
                                        <p:strVal val="visible"/>
                                      </p:to>
                                    </p:set>
                                    <p:animEffect transition="in" filter="wipe(left)">
                                      <p:cBhvr>
                                        <p:cTn id="70" dur="1000"/>
                                        <p:tgtEl>
                                          <p:spTgt spid="14"/>
                                        </p:tgtEl>
                                      </p:cBhvr>
                                    </p:animEffect>
                                  </p:childTnLst>
                                </p:cTn>
                              </p:par>
                              <p:par>
                                <p:cTn id="71" presetID="9" presetClass="entr" fill="hold" grpId="0" nodeType="withEffect">
                                  <p:stCondLst>
                                    <p:cond delay="0"/>
                                  </p:stCondLst>
                                  <p:iterate>
                                    <p:tmAbs val="0"/>
                                  </p:iterate>
                                  <p:childTnLst>
                                    <p:set>
                                      <p:cBhvr>
                                        <p:cTn id="72" fill="hold"/>
                                        <p:tgtEl>
                                          <p:spTgt spid="12"/>
                                        </p:tgtEl>
                                        <p:attrNameLst>
                                          <p:attrName>style.visibility</p:attrName>
                                        </p:attrNameLst>
                                      </p:cBhvr>
                                      <p:to>
                                        <p:strVal val="visible"/>
                                      </p:to>
                                    </p:set>
                                    <p:animEffect transition="in" filter="dissolve">
                                      <p:cBhvr>
                                        <p:cTn id="73" dur="700"/>
                                        <p:tgtEl>
                                          <p:spTgt spid="12"/>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24"/>
                                        </p:tgtEl>
                                        <p:attrNameLst>
                                          <p:attrName>style.visibility</p:attrName>
                                        </p:attrNameLst>
                                      </p:cBhvr>
                                      <p:to>
                                        <p:strVal val="visible"/>
                                      </p:to>
                                    </p:set>
                                  </p:childTnLst>
                                </p:cTn>
                              </p:par>
                              <p:par>
                                <p:cTn id="78" presetID="9" presetClass="entr" fill="hold" grpId="0" nodeType="withEffect">
                                  <p:stCondLst>
                                    <p:cond delay="0"/>
                                  </p:stCondLst>
                                  <p:iterate>
                                    <p:tmAbs val="0"/>
                                  </p:iterate>
                                  <p:childTnLst>
                                    <p:set>
                                      <p:cBhvr>
                                        <p:cTn id="79" fill="hold"/>
                                        <p:tgtEl>
                                          <p:spTgt spid="28"/>
                                        </p:tgtEl>
                                        <p:attrNameLst>
                                          <p:attrName>style.visibility</p:attrName>
                                        </p:attrNameLst>
                                      </p:cBhvr>
                                      <p:to>
                                        <p:strVal val="visible"/>
                                      </p:to>
                                    </p:set>
                                    <p:animEffect transition="in" filter="dissolve">
                                      <p:cBhvr>
                                        <p:cTn id="80" dur="700"/>
                                        <p:tgtEl>
                                          <p:spTgt spid="28"/>
                                        </p:tgtEl>
                                      </p:cBhvr>
                                    </p:animEffec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dvAuto="0"/>
      <p:bldP spid="10" grpId="0" animBg="1" advAuto="0"/>
      <p:bldP spid="11" grpId="0" animBg="1" advAuto="0"/>
      <p:bldP spid="12" grpId="0" animBg="1" advAuto="0"/>
      <p:bldP spid="13" grpId="0" animBg="1" advAuto="0"/>
      <p:bldP spid="14" grpId="0" animBg="1" advAuto="0"/>
      <p:bldP spid="15" grpId="0" animBg="1" advAuto="0"/>
      <p:bldP spid="16" grpId="0" animBg="1" advAuto="0"/>
      <p:bldP spid="19" grpId="0" animBg="1" advAuto="0"/>
      <p:bldP spid="19" grpId="1" animBg="1"/>
      <p:bldP spid="20" grpId="0"/>
      <p:bldP spid="23" grpId="0" animBg="1"/>
      <p:bldP spid="18" grpId="0"/>
      <p:bldP spid="28" grpId="0" animBg="1" advAuto="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hree practical tools"/>
          <p:cNvSpPr txBox="1"/>
          <p:nvPr/>
        </p:nvSpPr>
        <p:spPr>
          <a:xfrm>
            <a:off x="442121" y="-68981"/>
            <a:ext cx="7732172" cy="1103527"/>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7000">
                <a:solidFill>
                  <a:srgbClr val="FFFFFF"/>
                </a:solidFill>
                <a:latin typeface="Blanch Caps"/>
                <a:ea typeface="Blanch Caps"/>
                <a:cs typeface="Blanch Caps"/>
                <a:sym typeface="Blanch Caps"/>
              </a:defRPr>
            </a:lvl1pPr>
          </a:lstStyle>
          <a:p>
            <a:pPr hangingPunct="0"/>
            <a:r>
              <a:rPr lang="en-US" sz="3700" b="1" kern="0" dirty="0"/>
              <a:t>Brain Reward Circuitry:</a:t>
            </a:r>
          </a:p>
          <a:p>
            <a:pPr hangingPunct="0"/>
            <a:r>
              <a:rPr lang="en-US" sz="3700" b="1" kern="0" dirty="0"/>
              <a:t>Effects of Binge Eating</a:t>
            </a:r>
            <a:endParaRPr sz="3700" b="1" kern="0" dirty="0"/>
          </a:p>
        </p:txBody>
      </p:sp>
      <p:sp>
        <p:nvSpPr>
          <p:cNvPr id="20" name="Text Placeholder 4"/>
          <p:cNvSpPr txBox="1">
            <a:spLocks/>
          </p:cNvSpPr>
          <p:nvPr/>
        </p:nvSpPr>
        <p:spPr>
          <a:xfrm>
            <a:off x="609599" y="5915869"/>
            <a:ext cx="3128083" cy="553645"/>
          </a:xfrm>
          <a:prstGeom prst="rect">
            <a:avLst/>
          </a:prstGeom>
        </p:spPr>
        <p:txBody>
          <a:bodyPr lIns="38400" tIns="19202" rIns="38400" bIns="19202"/>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buNone/>
            </a:pPr>
            <a:endParaRPr lang="en-US" sz="1500" b="1" kern="0" dirty="0"/>
          </a:p>
        </p:txBody>
      </p:sp>
      <p:pic>
        <p:nvPicPr>
          <p:cNvPr id="21" name="Picture 2" descr="C:\Users\Tammy\AppData\Local\Microsoft\Windows\Temporary Internet Files\Content.IE5\2HA0KE6M\MP900321163[1].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4331" y="1371606"/>
            <a:ext cx="3373352" cy="2883877"/>
          </a:xfrm>
          <a:prstGeom prst="rect">
            <a:avLst/>
          </a:prstGeom>
          <a:noFill/>
          <a:ln w="12700">
            <a:miter lim="400000"/>
          </a:ln>
          <a:extLst>
            <a:ext uri="{909E8E84-426E-40DD-AFC4-6F175D3DCCD1}">
              <a14:hiddenFill xmlns:a14="http://schemas.microsoft.com/office/drawing/2010/main">
                <a:solidFill>
                  <a:srgbClr val="FFFFFF"/>
                </a:solidFill>
              </a14:hiddenFill>
            </a:ext>
          </a:extLst>
        </p:spPr>
      </p:pic>
      <p:sp>
        <p:nvSpPr>
          <p:cNvPr id="22" name="Text Placeholder 5"/>
          <p:cNvSpPr txBox="1">
            <a:spLocks/>
          </p:cNvSpPr>
          <p:nvPr/>
        </p:nvSpPr>
        <p:spPr>
          <a:xfrm>
            <a:off x="5791200" y="5915870"/>
            <a:ext cx="3031067" cy="723900"/>
          </a:xfrm>
          <a:prstGeom prst="rect">
            <a:avLst/>
          </a:prstGeom>
        </p:spPr>
        <p:txBody>
          <a:bodyPr lIns="38400" tIns="19202" rIns="38400" bIns="19202">
            <a:normAutofit lnSpcReduction="10000"/>
          </a:bodyPr>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lgn="ctr">
              <a:buNone/>
            </a:pPr>
            <a:r>
              <a:rPr lang="en-US" sz="1500" kern="0" dirty="0"/>
              <a:t>Bill Kelley, PhD. Center for Cognitive Neuroscience at Dartmouth College</a:t>
            </a:r>
          </a:p>
        </p:txBody>
      </p:sp>
      <p:sp>
        <p:nvSpPr>
          <p:cNvPr id="23" name="Content Placeholder 3"/>
          <p:cNvSpPr txBox="1">
            <a:spLocks/>
          </p:cNvSpPr>
          <p:nvPr/>
        </p:nvSpPr>
        <p:spPr>
          <a:xfrm>
            <a:off x="3962400" y="1371600"/>
            <a:ext cx="4572000" cy="4544270"/>
          </a:xfrm>
          <a:prstGeom prst="rect">
            <a:avLst/>
          </a:prstGeom>
        </p:spPr>
        <p:txBody>
          <a:bodyPr lIns="38400" tIns="19202" rIns="38400" bIns="19202">
            <a:noAutofit/>
          </a:bodyPr>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a:spcBef>
                <a:spcPts val="0"/>
              </a:spcBef>
            </a:pPr>
            <a:r>
              <a:rPr lang="en-US" sz="2400" kern="0" dirty="0">
                <a:latin typeface="Blanch Caps"/>
                <a:ea typeface="Helvetica Neue" charset="0"/>
                <a:cs typeface="Helvetica Neue" charset="0"/>
              </a:rPr>
              <a:t>Dopamine hormone is released in response to “pleasure” signals (food)</a:t>
            </a:r>
          </a:p>
          <a:p>
            <a:pPr marL="0" indent="0">
              <a:spcBef>
                <a:spcPts val="0"/>
              </a:spcBef>
              <a:buNone/>
            </a:pPr>
            <a:endParaRPr lang="en-US" sz="2400" kern="0" dirty="0">
              <a:latin typeface="Blanch Caps"/>
              <a:ea typeface="Helvetica Neue" charset="0"/>
              <a:cs typeface="Helvetica Neue" charset="0"/>
            </a:endParaRPr>
          </a:p>
          <a:p>
            <a:pPr>
              <a:spcBef>
                <a:spcPts val="0"/>
              </a:spcBef>
            </a:pPr>
            <a:r>
              <a:rPr lang="en-US" sz="2400" kern="0" dirty="0">
                <a:latin typeface="Blanch Caps"/>
                <a:ea typeface="Helvetica Neue" charset="0"/>
                <a:cs typeface="Helvetica Neue" charset="0"/>
              </a:rPr>
              <a:t>Dopamine circuits are associated with reward</a:t>
            </a:r>
          </a:p>
          <a:p>
            <a:pPr marL="0" indent="0">
              <a:spcBef>
                <a:spcPts val="0"/>
              </a:spcBef>
              <a:buNone/>
            </a:pPr>
            <a:endParaRPr lang="en-US" sz="2400" kern="0" dirty="0">
              <a:latin typeface="Blanch Caps"/>
              <a:ea typeface="Helvetica Neue" charset="0"/>
              <a:cs typeface="Helvetica Neue" charset="0"/>
            </a:endParaRPr>
          </a:p>
          <a:p>
            <a:pPr>
              <a:spcBef>
                <a:spcPts val="0"/>
              </a:spcBef>
            </a:pPr>
            <a:r>
              <a:rPr lang="en-US" sz="2400" kern="0" dirty="0">
                <a:latin typeface="Blanch Caps"/>
                <a:ea typeface="Helvetica Neue" charset="0"/>
                <a:cs typeface="Helvetica Neue" charset="0"/>
              </a:rPr>
              <a:t>Brain will </a:t>
            </a:r>
            <a:r>
              <a:rPr lang="en-US" sz="2400" i="1" kern="0" dirty="0">
                <a:latin typeface="Blanch Caps"/>
                <a:ea typeface="Helvetica Neue" charset="0"/>
                <a:cs typeface="Helvetica Neue" charset="0"/>
              </a:rPr>
              <a:t>automate response to behavior if repeated often</a:t>
            </a:r>
          </a:p>
          <a:p>
            <a:pPr>
              <a:spcBef>
                <a:spcPts val="0"/>
              </a:spcBef>
            </a:pPr>
            <a:endParaRPr lang="en-US" sz="2400" i="1" kern="0" dirty="0">
              <a:latin typeface="Blanch Caps"/>
              <a:ea typeface="Helvetica Neue" charset="0"/>
              <a:cs typeface="Helvetica Neue" charset="0"/>
            </a:endParaRPr>
          </a:p>
          <a:p>
            <a:pPr>
              <a:spcBef>
                <a:spcPts val="0"/>
              </a:spcBef>
            </a:pPr>
            <a:r>
              <a:rPr lang="en-US" sz="2400" kern="0" dirty="0">
                <a:latin typeface="Blanch Caps"/>
                <a:ea typeface="Helvetica Neue" charset="0"/>
                <a:cs typeface="Helvetica Neue" charset="0"/>
              </a:rPr>
              <a:t>“Want” it but do not have to “like” i</a:t>
            </a:r>
            <a:r>
              <a:rPr lang="en-US" sz="2000" kern="0" dirty="0">
                <a:latin typeface="Helvetica Neue" charset="0"/>
                <a:ea typeface="Helvetica Neue" charset="0"/>
                <a:cs typeface="Helvetica Neue" charset="0"/>
              </a:rPr>
              <a:t>t</a:t>
            </a:r>
          </a:p>
        </p:txBody>
      </p:sp>
    </p:spTree>
    <p:extLst>
      <p:ext uri="{BB962C8B-B14F-4D97-AF65-F5344CB8AC3E}">
        <p14:creationId xmlns:p14="http://schemas.microsoft.com/office/powerpoint/2010/main" val="305723480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hree practical tools"/>
          <p:cNvSpPr txBox="1"/>
          <p:nvPr/>
        </p:nvSpPr>
        <p:spPr>
          <a:xfrm>
            <a:off x="442121" y="-95613"/>
            <a:ext cx="7732172" cy="1103527"/>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7000">
                <a:solidFill>
                  <a:srgbClr val="FFFFFF"/>
                </a:solidFill>
                <a:latin typeface="Blanch Caps"/>
                <a:ea typeface="Blanch Caps"/>
                <a:cs typeface="Blanch Caps"/>
                <a:sym typeface="Blanch Caps"/>
              </a:defRPr>
            </a:lvl1pPr>
          </a:lstStyle>
          <a:p>
            <a:pPr hangingPunct="0"/>
            <a:r>
              <a:rPr lang="en-US" sz="4000" b="1" kern="0" dirty="0"/>
              <a:t>Prediction and Reward</a:t>
            </a:r>
            <a:endParaRPr sz="4000" b="1" kern="0" dirty="0"/>
          </a:p>
        </p:txBody>
      </p:sp>
      <p:sp>
        <p:nvSpPr>
          <p:cNvPr id="15" name="Title 1"/>
          <p:cNvSpPr txBox="1">
            <a:spLocks/>
          </p:cNvSpPr>
          <p:nvPr/>
        </p:nvSpPr>
        <p:spPr>
          <a:xfrm>
            <a:off x="267231" y="1098470"/>
            <a:ext cx="8081963" cy="1494235"/>
          </a:xfrm>
          <a:prstGeom prst="rect">
            <a:avLst/>
          </a:prstGeom>
        </p:spPr>
        <p:txBody>
          <a:bodyPr lIns="38400" tIns="19202" rIns="38400" bIns="19202">
            <a:no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9pPr>
          </a:lstStyle>
          <a:p>
            <a:r>
              <a:rPr lang="en-US" sz="3400" kern="0" dirty="0">
                <a:latin typeface="Blanch Caps"/>
                <a:ea typeface="Helvetica Neue Medium" charset="0"/>
                <a:cs typeface="Helvetica Neue Medium" charset="0"/>
              </a:rPr>
              <a:t>If brain can </a:t>
            </a:r>
            <a:r>
              <a:rPr lang="en-US" sz="3400" kern="0" dirty="0">
                <a:effectLst>
                  <a:outerShdw blurRad="38100" dist="38100" dir="2700000" algn="tl">
                    <a:srgbClr val="000000">
                      <a:alpha val="43137"/>
                    </a:srgbClr>
                  </a:outerShdw>
                </a:effectLst>
                <a:latin typeface="Blanch Caps"/>
                <a:ea typeface="Helvetica Neue Medium" charset="0"/>
                <a:cs typeface="Helvetica Neue Medium" charset="0"/>
              </a:rPr>
              <a:t>predict</a:t>
            </a:r>
            <a:r>
              <a:rPr lang="en-US" sz="3400" kern="0" dirty="0">
                <a:latin typeface="Blanch Caps"/>
                <a:ea typeface="Helvetica Neue Medium" charset="0"/>
                <a:cs typeface="Helvetica Neue Medium" charset="0"/>
              </a:rPr>
              <a:t> reward, it will </a:t>
            </a:r>
          </a:p>
          <a:p>
            <a:r>
              <a:rPr lang="en-US" sz="3400" kern="0" dirty="0">
                <a:latin typeface="Blanch Caps"/>
                <a:ea typeface="Helvetica Neue Medium" charset="0"/>
                <a:cs typeface="Helvetica Neue Medium" charset="0"/>
              </a:rPr>
              <a:t>respond to the dopamine trigger</a:t>
            </a:r>
          </a:p>
        </p:txBody>
      </p:sp>
      <p:pic>
        <p:nvPicPr>
          <p:cNvPr id="16" name="Content Placeholder 7">
            <a:extLst>
              <a:ext uri="{FF2B5EF4-FFF2-40B4-BE49-F238E27FC236}">
                <a16:creationId xmlns:a16="http://schemas.microsoft.com/office/drawing/2014/main" id="{4A4749DB-2676-4470-9D86-16F6E5C49163}"/>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143000" y="2592706"/>
            <a:ext cx="3364624" cy="3375815"/>
          </a:xfrm>
          <a:prstGeom prst="rect">
            <a:avLst/>
          </a:prstGeom>
        </p:spPr>
      </p:pic>
      <p:pic>
        <p:nvPicPr>
          <p:cNvPr id="17" name="Content Placeholder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73302" y="2592701"/>
            <a:ext cx="3400991" cy="3386538"/>
          </a:xfrm>
          <a:prstGeom prst="rect">
            <a:avLst/>
          </a:prstGeom>
          <a:ln w="12700">
            <a:miter lim="400000"/>
          </a:ln>
        </p:spPr>
      </p:pic>
      <p:sp>
        <p:nvSpPr>
          <p:cNvPr id="18" name="TextBox 17">
            <a:extLst>
              <a:ext uri="{FF2B5EF4-FFF2-40B4-BE49-F238E27FC236}">
                <a16:creationId xmlns:a16="http://schemas.microsoft.com/office/drawing/2014/main" id="{DB15881E-7F6C-479A-BD15-BAB6CC1384E3}"/>
              </a:ext>
            </a:extLst>
          </p:cNvPr>
          <p:cNvSpPr txBox="1"/>
          <p:nvPr/>
        </p:nvSpPr>
        <p:spPr>
          <a:xfrm>
            <a:off x="107624" y="6473484"/>
            <a:ext cx="2963466" cy="285000"/>
          </a:xfrm>
          <a:prstGeom prst="rect">
            <a:avLst/>
          </a:prstGeom>
          <a:noFill/>
        </p:spPr>
        <p:txBody>
          <a:bodyPr wrap="square" lIns="38400" tIns="19202" rIns="38400" bIns="19202" rtlCol="0">
            <a:spAutoFit/>
          </a:bodyPr>
          <a:lstStyle/>
          <a:p>
            <a:pPr algn="ctr" defTabSz="346671" hangingPunct="0"/>
            <a:r>
              <a:rPr lang="en-US" sz="800" kern="0" dirty="0">
                <a:solidFill>
                  <a:srgbClr val="000000"/>
                </a:solidFill>
                <a:sym typeface="Helvetica Light"/>
                <a:hlinkClick r:id="rId4" tooltip="http://bye-byepounds.blogspot.com/2011/06/just-desserts.html"/>
              </a:rPr>
              <a:t>This Photo</a:t>
            </a:r>
            <a:r>
              <a:rPr lang="en-US" sz="800" kern="0" dirty="0">
                <a:solidFill>
                  <a:srgbClr val="000000"/>
                </a:solidFill>
                <a:sym typeface="Helvetica Light"/>
              </a:rPr>
              <a:t> by Unknown Author is licensed under </a:t>
            </a:r>
            <a:r>
              <a:rPr lang="en-US" sz="800" kern="0" dirty="0">
                <a:solidFill>
                  <a:srgbClr val="000000"/>
                </a:solidFill>
                <a:sym typeface="Helvetica Light"/>
                <a:hlinkClick r:id="rId6" tooltip="https://creativecommons.org/licenses/by-nc-nd/3.0/"/>
              </a:rPr>
              <a:t>CC BY-NC-ND</a:t>
            </a:r>
            <a:endParaRPr lang="en-US" sz="800" kern="0" dirty="0">
              <a:solidFill>
                <a:srgbClr val="000000"/>
              </a:solidFill>
              <a:sym typeface="Helvetica Light"/>
            </a:endParaRPr>
          </a:p>
        </p:txBody>
      </p:sp>
    </p:spTree>
    <p:extLst>
      <p:ext uri="{BB962C8B-B14F-4D97-AF65-F5344CB8AC3E}">
        <p14:creationId xmlns:p14="http://schemas.microsoft.com/office/powerpoint/2010/main" val="318327738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hree practical tools"/>
          <p:cNvSpPr txBox="1"/>
          <p:nvPr/>
        </p:nvSpPr>
        <p:spPr>
          <a:xfrm>
            <a:off x="442120" y="14207"/>
            <a:ext cx="7732172" cy="1007914"/>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7000">
                <a:solidFill>
                  <a:srgbClr val="FFFFFF"/>
                </a:solidFill>
                <a:latin typeface="Blanch Caps"/>
                <a:ea typeface="Blanch Caps"/>
                <a:cs typeface="Blanch Caps"/>
                <a:sym typeface="Blanch Caps"/>
              </a:defRPr>
            </a:lvl1pPr>
          </a:lstStyle>
          <a:p>
            <a:pPr hangingPunct="0"/>
            <a:r>
              <a:rPr lang="en-US" sz="3600" b="1" kern="0" dirty="0"/>
              <a:t>Brain Reward Circuitry:</a:t>
            </a:r>
          </a:p>
          <a:p>
            <a:pPr hangingPunct="0"/>
            <a:r>
              <a:rPr lang="en-US" sz="3600" b="1" kern="0" dirty="0"/>
              <a:t>Effects of Binge Eating</a:t>
            </a:r>
            <a:endParaRPr sz="3600" b="1" kern="0" dirty="0"/>
          </a:p>
        </p:txBody>
      </p:sp>
      <p:sp>
        <p:nvSpPr>
          <p:cNvPr id="13" name="Content Placeholder 6"/>
          <p:cNvSpPr txBox="1">
            <a:spLocks/>
          </p:cNvSpPr>
          <p:nvPr/>
        </p:nvSpPr>
        <p:spPr>
          <a:xfrm>
            <a:off x="893496" y="1517293"/>
            <a:ext cx="7375671" cy="4953846"/>
          </a:xfrm>
          <a:prstGeom prst="rect">
            <a:avLst/>
          </a:prstGeom>
        </p:spPr>
        <p:txBody>
          <a:bodyPr lIns="38400" tIns="19202" rIns="38400" bIns="19202"/>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r>
              <a:rPr lang="en-US" sz="2800" kern="0" dirty="0">
                <a:latin typeface="Blanch Caps"/>
                <a:ea typeface="Helvetica Neue" charset="0"/>
                <a:cs typeface="Helvetica Neue" charset="0"/>
              </a:rPr>
              <a:t>Evidence suggests that dopamine reward responses from “acute food pleasure” adjust over time; </a:t>
            </a:r>
            <a:r>
              <a:rPr lang="en-US" sz="2800" i="1" kern="0" dirty="0">
                <a:latin typeface="Blanch Caps"/>
                <a:ea typeface="Helvetica Neue" charset="0"/>
                <a:cs typeface="Helvetica Neue" charset="0"/>
              </a:rPr>
              <a:t>more required for same effect</a:t>
            </a:r>
          </a:p>
          <a:p>
            <a:r>
              <a:rPr lang="en-US" sz="2800" kern="0" dirty="0">
                <a:latin typeface="Blanch Caps"/>
                <a:ea typeface="Helvetica Neue" charset="0"/>
                <a:cs typeface="Helvetica Neue" charset="0"/>
              </a:rPr>
              <a:t>Evidence suggests brain reward circuitry is </a:t>
            </a:r>
            <a:r>
              <a:rPr lang="en-US" sz="2800" i="1" kern="0" dirty="0">
                <a:latin typeface="Blanch Caps"/>
                <a:ea typeface="Helvetica Neue" charset="0"/>
                <a:cs typeface="Helvetica Neue" charset="0"/>
              </a:rPr>
              <a:t>more active with sugar-based foods in hungry subjects </a:t>
            </a:r>
            <a:r>
              <a:rPr lang="en-US" sz="2800" kern="0" dirty="0">
                <a:latin typeface="Blanch Caps"/>
                <a:ea typeface="Helvetica Neue" charset="0"/>
                <a:cs typeface="Helvetica Neue" charset="0"/>
              </a:rPr>
              <a:t>vs. satiated subjects</a:t>
            </a:r>
          </a:p>
          <a:p>
            <a:endParaRPr lang="en-US" sz="2800" kern="0" dirty="0">
              <a:latin typeface="Blanch Caps"/>
              <a:ea typeface="Helvetica Neue" charset="0"/>
              <a:cs typeface="Helvetica Neue" charset="0"/>
            </a:endParaRPr>
          </a:p>
          <a:p>
            <a:pPr marL="0" indent="0">
              <a:buNone/>
            </a:pPr>
            <a:endParaRPr lang="en-US" sz="2800" kern="0" dirty="0">
              <a:latin typeface="Blanch Caps"/>
              <a:ea typeface="Helvetica Neue" charset="0"/>
              <a:cs typeface="Helvetica Neue" charset="0"/>
            </a:endParaRPr>
          </a:p>
        </p:txBody>
      </p:sp>
      <p:sp>
        <p:nvSpPr>
          <p:cNvPr id="14" name="Footer Placeholder 7"/>
          <p:cNvSpPr txBox="1">
            <a:spLocks/>
          </p:cNvSpPr>
          <p:nvPr/>
        </p:nvSpPr>
        <p:spPr>
          <a:xfrm>
            <a:off x="1140801" y="5786438"/>
            <a:ext cx="7033491" cy="857250"/>
          </a:xfrm>
        </p:spPr>
        <p:txBody>
          <a:bodyPr lIns="38400" tIns="19202" rIns="38400" bIns="19202"/>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9pPr>
          </a:lstStyle>
          <a:p>
            <a:pPr algn="l"/>
            <a:r>
              <a:rPr lang="da-DK" sz="1500" b="1" kern="0" dirty="0">
                <a:latin typeface="Blanch Caps"/>
              </a:rPr>
              <a:t>Schag et al., 2013; Kessler et al., 2016; Davis, 2015</a:t>
            </a:r>
            <a:endParaRPr lang="en-US" b="1" kern="0" dirty="0">
              <a:latin typeface="Blanch Caps"/>
            </a:endParaRPr>
          </a:p>
        </p:txBody>
      </p:sp>
    </p:spTree>
    <p:extLst>
      <p:ext uri="{BB962C8B-B14F-4D97-AF65-F5344CB8AC3E}">
        <p14:creationId xmlns:p14="http://schemas.microsoft.com/office/powerpoint/2010/main" val="93366289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hree practical tools"/>
          <p:cNvSpPr txBox="1"/>
          <p:nvPr/>
        </p:nvSpPr>
        <p:spPr>
          <a:xfrm>
            <a:off x="442120" y="14207"/>
            <a:ext cx="7732172" cy="1007914"/>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7000">
                <a:solidFill>
                  <a:srgbClr val="FFFFFF"/>
                </a:solidFill>
                <a:latin typeface="Blanch Caps"/>
                <a:ea typeface="Blanch Caps"/>
                <a:cs typeface="Blanch Caps"/>
                <a:sym typeface="Blanch Caps"/>
              </a:defRPr>
            </a:lvl1pPr>
          </a:lstStyle>
          <a:p>
            <a:pPr hangingPunct="0"/>
            <a:r>
              <a:rPr lang="en-US" sz="3600" b="1" kern="0" dirty="0"/>
              <a:t>The Binge Teaches the Brain That…</a:t>
            </a:r>
          </a:p>
        </p:txBody>
      </p:sp>
      <p:sp>
        <p:nvSpPr>
          <p:cNvPr id="13" name="Content Placeholder 6"/>
          <p:cNvSpPr txBox="1">
            <a:spLocks/>
          </p:cNvSpPr>
          <p:nvPr/>
        </p:nvSpPr>
        <p:spPr>
          <a:xfrm>
            <a:off x="893496" y="1517293"/>
            <a:ext cx="7375671" cy="4953846"/>
          </a:xfrm>
          <a:prstGeom prst="rect">
            <a:avLst/>
          </a:prstGeom>
        </p:spPr>
        <p:txBody>
          <a:bodyPr lIns="38400" tIns="19202" rIns="38400" bIns="19202"/>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r>
              <a:rPr lang="en-US" sz="2800" kern="0" dirty="0">
                <a:latin typeface="Blanch Caps"/>
                <a:ea typeface="Helvetica Neue" charset="0"/>
                <a:cs typeface="Helvetica Neue" charset="0"/>
              </a:rPr>
              <a:t>The automated response to binge foods is </a:t>
            </a:r>
            <a:r>
              <a:rPr lang="en-US" sz="2800" i="1" kern="0" dirty="0">
                <a:latin typeface="Blanch Caps"/>
                <a:ea typeface="Helvetica Neue" charset="0"/>
                <a:cs typeface="Helvetica Neue" charset="0"/>
              </a:rPr>
              <a:t>physiologically “learned” </a:t>
            </a:r>
            <a:r>
              <a:rPr lang="en-US" sz="2800" kern="0" dirty="0">
                <a:latin typeface="Blanch Caps"/>
                <a:ea typeface="Helvetica Neue" charset="0"/>
                <a:cs typeface="Helvetica Neue" charset="0"/>
              </a:rPr>
              <a:t>and not simply “failed willpower”</a:t>
            </a:r>
          </a:p>
          <a:p>
            <a:r>
              <a:rPr lang="en-US" sz="2800" kern="0" dirty="0">
                <a:latin typeface="Blanch Caps"/>
                <a:ea typeface="Helvetica Neue" charset="0"/>
                <a:cs typeface="Helvetica Neue" charset="0"/>
              </a:rPr>
              <a:t>Periods of restriction as “punishment” for a binge can lower blood sugar levels and subsequently </a:t>
            </a:r>
            <a:r>
              <a:rPr lang="en-US" sz="2800" i="1" kern="0" dirty="0">
                <a:latin typeface="Blanch Caps"/>
                <a:ea typeface="Helvetica Neue" charset="0"/>
                <a:cs typeface="Helvetica Neue" charset="0"/>
              </a:rPr>
              <a:t>increase the desire </a:t>
            </a:r>
            <a:r>
              <a:rPr lang="en-US" sz="2800" kern="0" dirty="0">
                <a:latin typeface="Blanch Caps"/>
                <a:ea typeface="Helvetica Neue" charset="0"/>
                <a:cs typeface="Helvetica Neue" charset="0"/>
              </a:rPr>
              <a:t>for sugary-based binge foods in a hungry state.</a:t>
            </a:r>
          </a:p>
        </p:txBody>
      </p:sp>
      <p:sp>
        <p:nvSpPr>
          <p:cNvPr id="14" name="Footer Placeholder 7"/>
          <p:cNvSpPr txBox="1">
            <a:spLocks/>
          </p:cNvSpPr>
          <p:nvPr/>
        </p:nvSpPr>
        <p:spPr>
          <a:xfrm>
            <a:off x="1140801" y="5786438"/>
            <a:ext cx="7033491" cy="857250"/>
          </a:xfrm>
        </p:spPr>
        <p:txBody>
          <a:bodyPr lIns="38400" tIns="19202" rIns="38400" bIns="19202"/>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9pPr>
          </a:lstStyle>
          <a:p>
            <a:pPr algn="l"/>
            <a:r>
              <a:rPr lang="da-DK" sz="1500" b="1" kern="0" dirty="0">
                <a:latin typeface="Blanch Caps"/>
              </a:rPr>
              <a:t>Schag et al., 2013; Kessler et al., 2016; Davis, 2015</a:t>
            </a:r>
            <a:endParaRPr lang="en-US" b="1" kern="0" dirty="0">
              <a:latin typeface="Blanch Caps"/>
            </a:endParaRPr>
          </a:p>
        </p:txBody>
      </p:sp>
    </p:spTree>
    <p:extLst>
      <p:ext uri="{BB962C8B-B14F-4D97-AF65-F5344CB8AC3E}">
        <p14:creationId xmlns:p14="http://schemas.microsoft.com/office/powerpoint/2010/main" val="285300393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hree practical tools"/>
          <p:cNvSpPr txBox="1"/>
          <p:nvPr/>
        </p:nvSpPr>
        <p:spPr>
          <a:xfrm>
            <a:off x="442121" y="-95613"/>
            <a:ext cx="7732172" cy="1103527"/>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7000">
                <a:solidFill>
                  <a:srgbClr val="FFFFFF"/>
                </a:solidFill>
                <a:latin typeface="Blanch Caps"/>
                <a:ea typeface="Blanch Caps"/>
                <a:cs typeface="Blanch Caps"/>
                <a:sym typeface="Blanch Caps"/>
              </a:defRPr>
            </a:lvl1pPr>
          </a:lstStyle>
          <a:p>
            <a:pPr hangingPunct="0"/>
            <a:r>
              <a:rPr lang="en-US" sz="4000" b="1" kern="0" dirty="0"/>
              <a:t>Cortisol Feeds the Problem</a:t>
            </a:r>
            <a:endParaRPr sz="4000" b="1" kern="0" dirty="0"/>
          </a:p>
        </p:txBody>
      </p:sp>
      <p:graphicFrame>
        <p:nvGraphicFramePr>
          <p:cNvPr id="10" name="Content Placeholder 10"/>
          <p:cNvGraphicFramePr>
            <a:graphicFrameLocks/>
          </p:cNvGraphicFramePr>
          <p:nvPr>
            <p:extLst>
              <p:ext uri="{D42A27DB-BD31-4B8C-83A1-F6EECF244321}">
                <p14:modId xmlns:p14="http://schemas.microsoft.com/office/powerpoint/2010/main" val="2890371916"/>
              </p:ext>
            </p:extLst>
          </p:nvPr>
        </p:nvGraphicFramePr>
        <p:xfrm>
          <a:off x="1383731" y="1651823"/>
          <a:ext cx="61722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Arrow: Up 2">
            <a:extLst>
              <a:ext uri="{FF2B5EF4-FFF2-40B4-BE49-F238E27FC236}">
                <a16:creationId xmlns:a16="http://schemas.microsoft.com/office/drawing/2014/main" id="{8466D932-1F45-4991-BC24-54673213B964}"/>
              </a:ext>
            </a:extLst>
          </p:cNvPr>
          <p:cNvSpPr/>
          <p:nvPr/>
        </p:nvSpPr>
        <p:spPr>
          <a:xfrm>
            <a:off x="2286000" y="3610001"/>
            <a:ext cx="296037" cy="304800"/>
          </a:xfrm>
          <a:prstGeom prst="up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400" tIns="19202" rIns="38400" bIns="19202" rtlCol="0" anchor="ctr"/>
          <a:lstStyle/>
          <a:p>
            <a:pPr algn="ctr" defTabSz="346671" hangingPunct="0"/>
            <a:endParaRPr lang="en-US" sz="4200" kern="0">
              <a:solidFill>
                <a:srgbClr val="FFFFFF"/>
              </a:solidFill>
              <a:sym typeface="Helvetica Light"/>
            </a:endParaRPr>
          </a:p>
        </p:txBody>
      </p:sp>
    </p:spTree>
    <p:extLst>
      <p:ext uri="{BB962C8B-B14F-4D97-AF65-F5344CB8AC3E}">
        <p14:creationId xmlns:p14="http://schemas.microsoft.com/office/powerpoint/2010/main" val="402928453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hree practical tools"/>
          <p:cNvSpPr txBox="1"/>
          <p:nvPr/>
        </p:nvSpPr>
        <p:spPr>
          <a:xfrm>
            <a:off x="442120" y="14207"/>
            <a:ext cx="7732172" cy="1007914"/>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7000">
                <a:solidFill>
                  <a:srgbClr val="FFFFFF"/>
                </a:solidFill>
                <a:latin typeface="Blanch Caps"/>
                <a:ea typeface="Blanch Caps"/>
                <a:cs typeface="Blanch Caps"/>
                <a:sym typeface="Blanch Caps"/>
              </a:defRPr>
            </a:lvl1pPr>
          </a:lstStyle>
          <a:p>
            <a:pPr hangingPunct="0"/>
            <a:r>
              <a:rPr lang="en-US" sz="3600" b="1" kern="0" dirty="0"/>
              <a:t>Consequences of the binge/dieting cycle</a:t>
            </a:r>
          </a:p>
        </p:txBody>
      </p:sp>
      <p:sp>
        <p:nvSpPr>
          <p:cNvPr id="13" name="Content Placeholder 6"/>
          <p:cNvSpPr txBox="1">
            <a:spLocks/>
          </p:cNvSpPr>
          <p:nvPr/>
        </p:nvSpPr>
        <p:spPr>
          <a:xfrm>
            <a:off x="893496" y="1517293"/>
            <a:ext cx="7375671" cy="4953846"/>
          </a:xfrm>
          <a:prstGeom prst="rect">
            <a:avLst/>
          </a:prstGeom>
        </p:spPr>
        <p:txBody>
          <a:bodyPr lIns="38400" tIns="19202" rIns="38400" bIns="19202"/>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r>
              <a:rPr lang="en-US" sz="2800" kern="0" dirty="0">
                <a:latin typeface="Blanch Caps"/>
                <a:ea typeface="Helvetica Neue" charset="0"/>
                <a:cs typeface="Helvetica Neue" charset="0"/>
              </a:rPr>
              <a:t>Binge eating episodes increase exponentially with the frequency of dieting or restriction. </a:t>
            </a:r>
          </a:p>
          <a:p>
            <a:r>
              <a:rPr lang="en-US" sz="2800" kern="0" dirty="0">
                <a:latin typeface="Blanch Caps"/>
                <a:ea typeface="Helvetica Neue" charset="0"/>
                <a:cs typeface="Helvetica Neue" charset="0"/>
              </a:rPr>
              <a:t>More cortisol is produced by the stress response from dieting itself.</a:t>
            </a:r>
          </a:p>
        </p:txBody>
      </p:sp>
      <p:sp>
        <p:nvSpPr>
          <p:cNvPr id="14" name="Footer Placeholder 7"/>
          <p:cNvSpPr txBox="1">
            <a:spLocks/>
          </p:cNvSpPr>
          <p:nvPr/>
        </p:nvSpPr>
        <p:spPr>
          <a:xfrm>
            <a:off x="1140801" y="5786438"/>
            <a:ext cx="7033491" cy="857250"/>
          </a:xfrm>
        </p:spPr>
        <p:txBody>
          <a:bodyPr lIns="38400" tIns="19202" rIns="38400" bIns="19202"/>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9pPr>
          </a:lstStyle>
          <a:p>
            <a:pPr algn="l"/>
            <a:r>
              <a:rPr lang="da-DK" sz="1500" b="1" kern="0" dirty="0">
                <a:latin typeface="Blanch Caps"/>
              </a:rPr>
              <a:t>Holmes et al. 2014; Tomiyama et al. 2010.</a:t>
            </a:r>
            <a:endParaRPr lang="en-US" b="1" kern="0" dirty="0">
              <a:latin typeface="Blanch Caps"/>
            </a:endParaRPr>
          </a:p>
        </p:txBody>
      </p:sp>
    </p:spTree>
    <p:extLst>
      <p:ext uri="{BB962C8B-B14F-4D97-AF65-F5344CB8AC3E}">
        <p14:creationId xmlns:p14="http://schemas.microsoft.com/office/powerpoint/2010/main" val="312076557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41296"/>
            <a:ext cx="9144000" cy="7045006"/>
          </a:xfrm>
          <a:prstGeom prst="rect">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1336" tIns="21336" rIns="21336" bIns="21336" numCol="1" spcCol="16002" rtlCol="0" anchor="ctr">
            <a:spAutoFit/>
          </a:bodyPr>
          <a:lstStyle/>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a:p>
            <a:pPr algn="ctr" defTabSz="346671" hangingPunct="0"/>
            <a:endParaRPr lang="en-US" sz="1300" kern="0" dirty="0">
              <a:solidFill>
                <a:srgbClr val="FFFFFF"/>
              </a:solidFill>
              <a:sym typeface="Helvetica Light"/>
            </a:endParaRPr>
          </a:p>
        </p:txBody>
      </p:sp>
      <p:sp>
        <p:nvSpPr>
          <p:cNvPr id="8" name="Title 7"/>
          <p:cNvSpPr>
            <a:spLocks noGrp="1"/>
          </p:cNvSpPr>
          <p:nvPr>
            <p:ph type="title"/>
          </p:nvPr>
        </p:nvSpPr>
        <p:spPr>
          <a:xfrm>
            <a:off x="857255" y="274638"/>
            <a:ext cx="7350919" cy="5745162"/>
          </a:xfrm>
        </p:spPr>
        <p:txBody>
          <a:bodyPr>
            <a:normAutofit/>
          </a:bodyPr>
          <a:lstStyle/>
          <a:p>
            <a:r>
              <a:rPr lang="en-US" sz="4400" b="1" dirty="0">
                <a:solidFill>
                  <a:schemeClr val="bg1"/>
                </a:solidFill>
                <a:effectLst>
                  <a:outerShdw blurRad="38100" dist="38100" dir="2700000" algn="tl">
                    <a:srgbClr val="000000">
                      <a:alpha val="43137"/>
                    </a:srgbClr>
                  </a:outerShdw>
                </a:effectLst>
                <a:latin typeface="Blanch Caps"/>
              </a:rPr>
              <a:t>The single most pervasive intersection between the distorted thoughts and the binge itself is SHAME.</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205" y="5638800"/>
            <a:ext cx="2383339" cy="1060616"/>
          </a:xfrm>
          <a:prstGeom prst="rect">
            <a:avLst/>
          </a:prstGeom>
        </p:spPr>
      </p:pic>
    </p:spTree>
    <p:extLst>
      <p:ext uri="{BB962C8B-B14F-4D97-AF65-F5344CB8AC3E}">
        <p14:creationId xmlns:p14="http://schemas.microsoft.com/office/powerpoint/2010/main" val="2952836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6E4E41AD-805F-4977-96F0-1EA48EE2B155}"/>
              </a:ext>
            </a:extLst>
          </p:cNvPr>
          <p:cNvPicPr>
            <a:picLocks noGrp="1" noChangeAspect="1"/>
          </p:cNvPicPr>
          <p:nvPr>
            <p:ph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561" r="9091" b="4530"/>
          <a:stretch/>
        </p:blipFill>
        <p:spPr>
          <a:xfrm>
            <a:off x="0" y="-18040"/>
            <a:ext cx="9144000" cy="6857985"/>
          </a:xfrm>
          <a:prstGeom prst="rect">
            <a:avLst/>
          </a:prstGeom>
        </p:spPr>
      </p:pic>
      <p:sp>
        <p:nvSpPr>
          <p:cNvPr id="10" name="Title 9">
            <a:extLst>
              <a:ext uri="{FF2B5EF4-FFF2-40B4-BE49-F238E27FC236}">
                <a16:creationId xmlns:a16="http://schemas.microsoft.com/office/drawing/2014/main" id="{3391A20D-2A61-441C-B339-13AA4548698A}"/>
              </a:ext>
            </a:extLst>
          </p:cNvPr>
          <p:cNvSpPr>
            <a:spLocks noGrp="1"/>
          </p:cNvSpPr>
          <p:nvPr>
            <p:ph type="title"/>
          </p:nvPr>
        </p:nvSpPr>
        <p:spPr>
          <a:xfrm>
            <a:off x="589998" y="742957"/>
            <a:ext cx="2762802" cy="4781697"/>
          </a:xfrm>
        </p:spPr>
        <p:txBody>
          <a:bodyPr vert="horz" lIns="76800" tIns="38400" rIns="76800" bIns="38400" rtlCol="0" anchor="ctr">
            <a:normAutofit/>
          </a:bodyPr>
          <a:lstStyle/>
          <a:p>
            <a:r>
              <a:rPr lang="en-US" sz="3200" b="1" dirty="0">
                <a:effectLst>
                  <a:outerShdw blurRad="38100" dist="38100" dir="2700000" algn="tl">
                    <a:srgbClr val="000000">
                      <a:alpha val="43137"/>
                    </a:srgbClr>
                  </a:outerShdw>
                </a:effectLst>
                <a:latin typeface="Blanch Caps"/>
              </a:rPr>
              <a:t>The brain cannot rewire when it is emotionally flooded</a:t>
            </a:r>
          </a:p>
        </p:txBody>
      </p:sp>
      <p:sp>
        <p:nvSpPr>
          <p:cNvPr id="9" name="TextBox 8">
            <a:extLst>
              <a:ext uri="{FF2B5EF4-FFF2-40B4-BE49-F238E27FC236}">
                <a16:creationId xmlns:a16="http://schemas.microsoft.com/office/drawing/2014/main" id="{B58A72AA-B363-4A26-B396-F6D5B5B83ADF}"/>
              </a:ext>
            </a:extLst>
          </p:cNvPr>
          <p:cNvSpPr txBox="1"/>
          <p:nvPr/>
        </p:nvSpPr>
        <p:spPr>
          <a:xfrm>
            <a:off x="5871606" y="6657946"/>
            <a:ext cx="2129394" cy="131112"/>
          </a:xfrm>
          <a:prstGeom prst="rect">
            <a:avLst/>
          </a:prstGeom>
          <a:solidFill>
            <a:srgbClr val="000000"/>
          </a:solidFill>
        </p:spPr>
        <p:txBody>
          <a:bodyPr wrap="none" lIns="38400" tIns="19202" rIns="38400" bIns="19202" rtlCol="0">
            <a:spAutoFit/>
          </a:bodyPr>
          <a:lstStyle/>
          <a:p>
            <a:pPr algn="r" defTabSz="346671" hangingPunct="0">
              <a:spcAft>
                <a:spcPts val="504"/>
              </a:spcAft>
            </a:pPr>
            <a:r>
              <a:rPr lang="en-US" sz="600" kern="0">
                <a:solidFill>
                  <a:srgbClr val="FFFFFF"/>
                </a:solidFill>
                <a:sym typeface="Helvetica Light"/>
                <a:hlinkClick r:id="rId4" tooltip="https://commons.wikimedia.org/wiki/File:Isohaara_dam_flood_gates_open.jpg"/>
              </a:rPr>
              <a:t>This Photo</a:t>
            </a:r>
            <a:r>
              <a:rPr lang="en-US" sz="600" kern="0">
                <a:solidFill>
                  <a:srgbClr val="FFFFFF"/>
                </a:solidFill>
                <a:sym typeface="Helvetica Light"/>
              </a:rPr>
              <a:t> by Unknown Author is licensed under </a:t>
            </a:r>
            <a:r>
              <a:rPr lang="en-US" sz="600" kern="0">
                <a:solidFill>
                  <a:srgbClr val="FFFFFF"/>
                </a:solidFill>
                <a:sym typeface="Helvetica Light"/>
                <a:hlinkClick r:id="rId5" tooltip="https://creativecommons.org/licenses/by-sa/3.0/"/>
              </a:rPr>
              <a:t>CC BY-SA</a:t>
            </a:r>
            <a:endParaRPr lang="en-US" sz="600" kern="0">
              <a:solidFill>
                <a:srgbClr val="FFFFFF"/>
              </a:solidFill>
              <a:sym typeface="Helvetica Light"/>
            </a:endParaRPr>
          </a:p>
        </p:txBody>
      </p:sp>
    </p:spTree>
    <p:extLst>
      <p:ext uri="{BB962C8B-B14F-4D97-AF65-F5344CB8AC3E}">
        <p14:creationId xmlns:p14="http://schemas.microsoft.com/office/powerpoint/2010/main" val="1844375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E84F84B-AA99-437D-8460-B463FDC348F4}"/>
              </a:ext>
            </a:extLst>
          </p:cNvPr>
          <p:cNvPicPr>
            <a:picLocks noGrp="1" noChangeAspect="1"/>
          </p:cNvPicPr>
          <p:nvPr>
            <p:ph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6826" r="19091" b="2266"/>
          <a:stretch/>
        </p:blipFill>
        <p:spPr>
          <a:xfrm>
            <a:off x="0" y="10"/>
            <a:ext cx="9144000" cy="6857990"/>
          </a:xfrm>
          <a:prstGeom prst="rect">
            <a:avLst/>
          </a:prstGeom>
        </p:spPr>
      </p:pic>
      <p:sp>
        <p:nvSpPr>
          <p:cNvPr id="2" name="Title 1">
            <a:extLst>
              <a:ext uri="{FF2B5EF4-FFF2-40B4-BE49-F238E27FC236}">
                <a16:creationId xmlns:a16="http://schemas.microsoft.com/office/drawing/2014/main" id="{5E63F866-C2E3-44A9-BEB5-02F4C79F92BA}"/>
              </a:ext>
            </a:extLst>
          </p:cNvPr>
          <p:cNvSpPr>
            <a:spLocks noGrp="1"/>
          </p:cNvSpPr>
          <p:nvPr>
            <p:ph type="title"/>
          </p:nvPr>
        </p:nvSpPr>
        <p:spPr>
          <a:xfrm>
            <a:off x="353616" y="457205"/>
            <a:ext cx="3303984" cy="5643563"/>
          </a:xfrm>
        </p:spPr>
        <p:txBody>
          <a:bodyPr vert="horz" lIns="76800" tIns="38400" rIns="76800" bIns="38400" rtlCol="0" anchor="ctr">
            <a:normAutofit/>
          </a:bodyPr>
          <a:lstStyle/>
          <a:p>
            <a:pPr>
              <a:lnSpc>
                <a:spcPct val="150000"/>
              </a:lnSpc>
            </a:pPr>
            <a:r>
              <a:rPr lang="en-US" sz="2800" b="1" dirty="0">
                <a:effectLst>
                  <a:outerShdw blurRad="38100" dist="38100" dir="2700000" algn="tl">
                    <a:srgbClr val="000000">
                      <a:alpha val="43137"/>
                    </a:srgbClr>
                  </a:outerShdw>
                </a:effectLst>
                <a:latin typeface="Blanch Caps"/>
              </a:rPr>
              <a:t>Neutralizing </a:t>
            </a:r>
            <a:r>
              <a:rPr lang="en-US" sz="3200" b="1" dirty="0">
                <a:effectLst>
                  <a:outerShdw blurRad="38100" dist="38100" dir="2700000" algn="tl">
                    <a:srgbClr val="000000">
                      <a:alpha val="43137"/>
                    </a:srgbClr>
                  </a:outerShdw>
                </a:effectLst>
                <a:latin typeface="Blanch Caps"/>
              </a:rPr>
              <a:t>messages</a:t>
            </a:r>
            <a:r>
              <a:rPr lang="en-US" sz="2800" b="1" dirty="0">
                <a:effectLst>
                  <a:outerShdw blurRad="38100" dist="38100" dir="2700000" algn="tl">
                    <a:srgbClr val="000000">
                      <a:alpha val="43137"/>
                    </a:srgbClr>
                  </a:outerShdw>
                </a:effectLst>
                <a:latin typeface="Blanch Caps"/>
              </a:rPr>
              <a:t> around food choices and body changes increase the brain’s “response flexibility”</a:t>
            </a:r>
          </a:p>
        </p:txBody>
      </p:sp>
      <p:sp>
        <p:nvSpPr>
          <p:cNvPr id="6" name="TextBox 5">
            <a:extLst>
              <a:ext uri="{FF2B5EF4-FFF2-40B4-BE49-F238E27FC236}">
                <a16:creationId xmlns:a16="http://schemas.microsoft.com/office/drawing/2014/main" id="{5BF03272-A5A1-45EE-A15F-DEFFD2E2A0E9}"/>
              </a:ext>
            </a:extLst>
          </p:cNvPr>
          <p:cNvSpPr txBox="1"/>
          <p:nvPr/>
        </p:nvSpPr>
        <p:spPr>
          <a:xfrm>
            <a:off x="5871606" y="6657946"/>
            <a:ext cx="2129394" cy="131112"/>
          </a:xfrm>
          <a:prstGeom prst="rect">
            <a:avLst/>
          </a:prstGeom>
          <a:solidFill>
            <a:srgbClr val="000000"/>
          </a:solidFill>
        </p:spPr>
        <p:txBody>
          <a:bodyPr wrap="none" lIns="38400" tIns="19202" rIns="38400" bIns="19202" rtlCol="0">
            <a:spAutoFit/>
          </a:bodyPr>
          <a:lstStyle/>
          <a:p>
            <a:pPr algn="r" defTabSz="346671" hangingPunct="0">
              <a:spcAft>
                <a:spcPts val="504"/>
              </a:spcAft>
            </a:pPr>
            <a:r>
              <a:rPr lang="en-US" sz="600" kern="0">
                <a:solidFill>
                  <a:srgbClr val="FFFFFF"/>
                </a:solidFill>
                <a:sym typeface="Helvetica Light"/>
                <a:hlinkClick r:id="rId4" tooltip="https://commons.wikimedia.org/wiki/File:Benmore_(Earth)_Dam,_Spillway_Gates_-_panoramio.jpg"/>
              </a:rPr>
              <a:t>This Photo</a:t>
            </a:r>
            <a:r>
              <a:rPr lang="en-US" sz="600" kern="0">
                <a:solidFill>
                  <a:srgbClr val="FFFFFF"/>
                </a:solidFill>
                <a:sym typeface="Helvetica Light"/>
              </a:rPr>
              <a:t> by Unknown Author is licensed under </a:t>
            </a:r>
            <a:r>
              <a:rPr lang="en-US" sz="600" kern="0">
                <a:solidFill>
                  <a:srgbClr val="FFFFFF"/>
                </a:solidFill>
                <a:sym typeface="Helvetica Light"/>
                <a:hlinkClick r:id="rId5" tooltip="https://creativecommons.org/licenses/by-sa/3.0/"/>
              </a:rPr>
              <a:t>CC BY-SA</a:t>
            </a:r>
            <a:endParaRPr lang="en-US" sz="600" kern="0">
              <a:solidFill>
                <a:srgbClr val="FFFFFF"/>
              </a:solidFill>
              <a:sym typeface="Helvetica Light"/>
            </a:endParaRPr>
          </a:p>
        </p:txBody>
      </p:sp>
    </p:spTree>
    <p:extLst>
      <p:ext uri="{BB962C8B-B14F-4D97-AF65-F5344CB8AC3E}">
        <p14:creationId xmlns:p14="http://schemas.microsoft.com/office/powerpoint/2010/main" val="2527324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p:cNvPicPr>
            <a:picLocks noGrp="1" noChangeAspect="1"/>
          </p:cNvPicPr>
          <p:nvPr>
            <p:ph idx="1"/>
          </p:nvPr>
        </p:nvPicPr>
        <p:blipFill rotWithShape="1">
          <a:blip r:embed="rId3">
            <a:extLst>
              <a:ext uri="{28A0092B-C50C-407E-A947-70E740481C1C}">
                <a14:useLocalDpi xmlns:a14="http://schemas.microsoft.com/office/drawing/2010/main" val="0"/>
              </a:ext>
            </a:extLst>
          </a:blip>
          <a:srcRect l="17444" r="20606"/>
          <a:stretch/>
        </p:blipFill>
        <p:spPr>
          <a:xfrm>
            <a:off x="4457700" y="10"/>
            <a:ext cx="4686300" cy="6857990"/>
          </a:xfrm>
          <a:prstGeom prst="rect">
            <a:avLst/>
          </a:prstGeom>
          <a:effectLst/>
        </p:spPr>
      </p:pic>
      <p:sp>
        <p:nvSpPr>
          <p:cNvPr id="7" name="Title 6"/>
          <p:cNvSpPr>
            <a:spLocks noGrp="1"/>
          </p:cNvSpPr>
          <p:nvPr>
            <p:ph type="title"/>
          </p:nvPr>
        </p:nvSpPr>
        <p:spPr>
          <a:xfrm>
            <a:off x="464234" y="261740"/>
            <a:ext cx="3193366" cy="1676603"/>
          </a:xfrm>
        </p:spPr>
        <p:txBody>
          <a:bodyPr vert="horz" lIns="76800" tIns="38400" rIns="76800" bIns="38400" rtlCol="0" anchor="ctr">
            <a:normAutofit/>
          </a:bodyPr>
          <a:lstStyle/>
          <a:p>
            <a:pPr>
              <a:lnSpc>
                <a:spcPct val="90000"/>
              </a:lnSpc>
            </a:pPr>
            <a:r>
              <a:rPr lang="en-US" sz="3000" dirty="0">
                <a:latin typeface="Blanch Caps"/>
              </a:rPr>
              <a:t>Our most important objective:</a:t>
            </a:r>
            <a:endParaRPr lang="en-US" sz="3000" dirty="0">
              <a:latin typeface="+mj-lt"/>
            </a:endParaRPr>
          </a:p>
        </p:txBody>
      </p:sp>
      <p:sp>
        <p:nvSpPr>
          <p:cNvPr id="9" name="Text Placeholder 8"/>
          <p:cNvSpPr>
            <a:spLocks noGrp="1"/>
          </p:cNvSpPr>
          <p:nvPr>
            <p:ph type="body" sz="half" idx="2"/>
          </p:nvPr>
        </p:nvSpPr>
        <p:spPr>
          <a:xfrm>
            <a:off x="464239" y="2166942"/>
            <a:ext cx="3736291" cy="3785419"/>
          </a:xfrm>
        </p:spPr>
        <p:txBody>
          <a:bodyPr vert="horz" lIns="76800" tIns="38400" rIns="76800" bIns="38400" rtlCol="0" anchor="ctr">
            <a:normAutofit/>
          </a:bodyPr>
          <a:lstStyle/>
          <a:p>
            <a:pPr>
              <a:lnSpc>
                <a:spcPct val="90000"/>
              </a:lnSpc>
            </a:pPr>
            <a:r>
              <a:rPr lang="en-US" sz="2400" dirty="0">
                <a:latin typeface="Blanch Caps"/>
              </a:rPr>
              <a:t>Guide our clients to see a new way out of the binge/ restrict cycle through:</a:t>
            </a:r>
          </a:p>
          <a:p>
            <a:pPr marL="288006" indent="-192004">
              <a:lnSpc>
                <a:spcPct val="90000"/>
              </a:lnSpc>
              <a:buFont typeface="Arial" panose="020B0604020202020204" pitchFamily="34" charset="0"/>
              <a:buChar char="•"/>
            </a:pPr>
            <a:r>
              <a:rPr lang="en-US" sz="2400" b="1" dirty="0">
                <a:latin typeface="Blanch Caps"/>
              </a:rPr>
              <a:t>A filter for shame reduction</a:t>
            </a:r>
          </a:p>
          <a:p>
            <a:pPr marL="288006" indent="-192004">
              <a:lnSpc>
                <a:spcPct val="90000"/>
              </a:lnSpc>
              <a:buFont typeface="Arial" panose="020B0604020202020204" pitchFamily="34" charset="0"/>
              <a:buChar char="•"/>
            </a:pPr>
            <a:r>
              <a:rPr lang="en-US" sz="2400" b="1" dirty="0">
                <a:latin typeface="Blanch Caps"/>
              </a:rPr>
              <a:t>A lens of self-compassion</a:t>
            </a:r>
          </a:p>
          <a:p>
            <a:pPr marL="288006" indent="-192004">
              <a:lnSpc>
                <a:spcPct val="90000"/>
              </a:lnSpc>
              <a:buFont typeface="Arial" panose="020B0604020202020204" pitchFamily="34" charset="0"/>
              <a:buChar char="•"/>
            </a:pPr>
            <a:r>
              <a:rPr lang="en-US" sz="2400" b="1" dirty="0">
                <a:latin typeface="Blanch Caps"/>
              </a:rPr>
              <a:t>A frame of hope </a:t>
            </a:r>
          </a:p>
        </p:txBody>
      </p:sp>
    </p:spTree>
    <p:extLst>
      <p:ext uri="{BB962C8B-B14F-4D97-AF65-F5344CB8AC3E}">
        <p14:creationId xmlns:p14="http://schemas.microsoft.com/office/powerpoint/2010/main" val="2127505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urges, restriction and the brain"/>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sz="4000" kern="0" dirty="0"/>
              <a:t>urges, restriction and the brain</a:t>
            </a:r>
          </a:p>
        </p:txBody>
      </p:sp>
      <p:sp>
        <p:nvSpPr>
          <p:cNvPr id="335" name="Rectangle"/>
          <p:cNvSpPr/>
          <p:nvPr/>
        </p:nvSpPr>
        <p:spPr>
          <a:xfrm>
            <a:off x="-491317" y="-152400"/>
            <a:ext cx="9635317" cy="7413770"/>
          </a:xfrm>
          <a:prstGeom prst="rect">
            <a:avLst/>
          </a:prstGeom>
          <a:solidFill>
            <a:srgbClr val="005683"/>
          </a:solidFill>
          <a:ln w="12700">
            <a:miter lim="400000"/>
          </a:ln>
          <a:effectLst>
            <a:outerShdw blurRad="38100" dist="25400" dir="5400000" rotWithShape="0">
              <a:srgbClr val="000000">
                <a:alpha val="50000"/>
              </a:srgbClr>
            </a:outerShdw>
          </a:effectLst>
        </p:spPr>
        <p:txBody>
          <a:bodyPr lIns="21336" tIns="21336" rIns="21336" bIns="21336" anchor="ctr"/>
          <a:lstStyle/>
          <a:p>
            <a:pPr algn="ctr" defTabSz="346671" hangingPunct="0">
              <a:defRPr sz="3200">
                <a:solidFill>
                  <a:srgbClr val="006699"/>
                </a:solidFill>
              </a:defRPr>
            </a:pPr>
            <a:endParaRPr sz="1300" kern="0">
              <a:solidFill>
                <a:srgbClr val="006699"/>
              </a:solidFill>
              <a:sym typeface="Helvetica Light"/>
            </a:endParaRPr>
          </a:p>
        </p:txBody>
      </p:sp>
      <p:sp>
        <p:nvSpPr>
          <p:cNvPr id="336" name="Rewiring the brain"/>
          <p:cNvSpPr txBox="1"/>
          <p:nvPr/>
        </p:nvSpPr>
        <p:spPr>
          <a:xfrm>
            <a:off x="1066800" y="1422418"/>
            <a:ext cx="6477000" cy="2536079"/>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nchor="ctr">
            <a:spAutoFit/>
          </a:bodyPr>
          <a:lstStyle>
            <a:lvl1pPr>
              <a:lnSpc>
                <a:spcPct val="60000"/>
              </a:lnSpc>
              <a:defRPr sz="34800">
                <a:solidFill>
                  <a:srgbClr val="FFFFFF"/>
                </a:solidFill>
                <a:latin typeface="Blanch Caps"/>
                <a:ea typeface="Blanch Caps"/>
                <a:cs typeface="Blanch Caps"/>
                <a:sym typeface="Blanch Caps"/>
              </a:defRPr>
            </a:lvl1pPr>
          </a:lstStyle>
          <a:p>
            <a:pPr algn="ctr" defTabSz="346671" hangingPunct="0">
              <a:lnSpc>
                <a:spcPct val="100000"/>
              </a:lnSpc>
            </a:pPr>
            <a:r>
              <a:rPr lang="en-US" sz="5400" b="1" kern="0" dirty="0"/>
              <a:t>How can new neural pathways in the brain be created?</a:t>
            </a:r>
            <a:endParaRPr sz="5400" b="1" kern="0" dirty="0"/>
          </a:p>
        </p:txBody>
      </p:sp>
    </p:spTree>
    <p:extLst>
      <p:ext uri="{BB962C8B-B14F-4D97-AF65-F5344CB8AC3E}">
        <p14:creationId xmlns:p14="http://schemas.microsoft.com/office/powerpoint/2010/main" val="3873454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Blanch Caps"/>
              </a:rPr>
              <a:t>Rewiring the Brain</a:t>
            </a:r>
          </a:p>
        </p:txBody>
      </p:sp>
      <p:sp>
        <p:nvSpPr>
          <p:cNvPr id="3" name="Content Placeholder 2"/>
          <p:cNvSpPr>
            <a:spLocks noGrp="1"/>
          </p:cNvSpPr>
          <p:nvPr>
            <p:ph idx="1"/>
          </p:nvPr>
        </p:nvSpPr>
        <p:spPr>
          <a:xfrm>
            <a:off x="457200" y="1600200"/>
            <a:ext cx="4648200" cy="4876800"/>
          </a:xfrm>
        </p:spPr>
        <p:txBody>
          <a:bodyPr>
            <a:normAutofit fontScale="85000" lnSpcReduction="10000"/>
          </a:bodyPr>
          <a:lstStyle/>
          <a:p>
            <a:r>
              <a:rPr lang="en-US" b="1" dirty="0">
                <a:latin typeface="Blanch Caps"/>
              </a:rPr>
              <a:t>Neurogenesis</a:t>
            </a:r>
          </a:p>
          <a:p>
            <a:pPr lvl="1"/>
            <a:r>
              <a:rPr lang="en-US" dirty="0">
                <a:latin typeface="Blanch Caps"/>
              </a:rPr>
              <a:t>Birth of new neurons</a:t>
            </a:r>
          </a:p>
          <a:p>
            <a:r>
              <a:rPr lang="en-US" b="1" dirty="0">
                <a:latin typeface="Blanch Caps"/>
              </a:rPr>
              <a:t>Neuroplasticity</a:t>
            </a:r>
          </a:p>
          <a:p>
            <a:pPr lvl="1"/>
            <a:r>
              <a:rPr lang="en-US" dirty="0">
                <a:latin typeface="Blanch Caps"/>
              </a:rPr>
              <a:t>Malleability of neural circuits</a:t>
            </a:r>
          </a:p>
          <a:p>
            <a:r>
              <a:rPr lang="en-US" b="1" dirty="0">
                <a:latin typeface="Blanch Caps"/>
              </a:rPr>
              <a:t>Neural Darwinism</a:t>
            </a:r>
          </a:p>
          <a:p>
            <a:pPr lvl="1"/>
            <a:r>
              <a:rPr lang="en-US" dirty="0">
                <a:latin typeface="Blanch Caps"/>
              </a:rPr>
              <a:t>Neural pruning</a:t>
            </a:r>
          </a:p>
          <a:p>
            <a:r>
              <a:rPr lang="en-US" b="1" dirty="0">
                <a:latin typeface="Blanch Caps"/>
              </a:rPr>
              <a:t>Hebb’s Law</a:t>
            </a:r>
          </a:p>
          <a:p>
            <a:pPr lvl="1"/>
            <a:r>
              <a:rPr lang="en-US" dirty="0">
                <a:latin typeface="Blanch Caps"/>
              </a:rPr>
              <a:t>Fire together=wire together</a:t>
            </a:r>
          </a:p>
          <a:p>
            <a:r>
              <a:rPr lang="en-US" b="1" dirty="0">
                <a:latin typeface="Blanch Caps"/>
              </a:rPr>
              <a:t>Quantum Zeno Effect </a:t>
            </a:r>
          </a:p>
          <a:p>
            <a:pPr lvl="1"/>
            <a:r>
              <a:rPr lang="en-US" dirty="0">
                <a:latin typeface="Blanch Caps"/>
              </a:rPr>
              <a:t>Attention density</a:t>
            </a:r>
          </a:p>
        </p:txBody>
      </p:sp>
      <p:pic>
        <p:nvPicPr>
          <p:cNvPr id="1026" name="Picture 2" descr="XStudio3D/Shutterst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828805"/>
            <a:ext cx="3352800" cy="34289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6324600"/>
            <a:ext cx="2057400" cy="369322"/>
          </a:xfrm>
          <a:prstGeom prst="rect">
            <a:avLst/>
          </a:prstGeom>
          <a:noFill/>
        </p:spPr>
        <p:txBody>
          <a:bodyPr wrap="square" lIns="91430" tIns="45715" rIns="91430" bIns="45715" rtlCol="0">
            <a:spAutoFit/>
          </a:bodyPr>
          <a:lstStyle/>
          <a:p>
            <a:pPr defTabSz="914300"/>
            <a:r>
              <a:rPr lang="en-US" b="1" dirty="0">
                <a:solidFill>
                  <a:prstClr val="black"/>
                </a:solidFill>
                <a:sym typeface="Helvetica Light"/>
              </a:rPr>
              <a:t>(Schwartz, 2016)</a:t>
            </a:r>
          </a:p>
        </p:txBody>
      </p:sp>
      <p:sp>
        <p:nvSpPr>
          <p:cNvPr id="5" name="TextBox 4"/>
          <p:cNvSpPr txBox="1"/>
          <p:nvPr/>
        </p:nvSpPr>
        <p:spPr>
          <a:xfrm>
            <a:off x="5638800" y="5334000"/>
            <a:ext cx="3276600" cy="1477328"/>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847404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neuron 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4" y="1"/>
            <a:ext cx="915565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837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mogulskier.com/wp-content/uploads/2017/11/mogu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944100" cy="745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295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586" y="1701587"/>
            <a:ext cx="4763814" cy="4830757"/>
          </a:xfrm>
        </p:spPr>
        <p:txBody>
          <a:bodyPr>
            <a:normAutofit/>
          </a:bodyPr>
          <a:lstStyle/>
          <a:p>
            <a:pPr fontAlgn="base"/>
            <a:r>
              <a:rPr lang="en-US" b="1" dirty="0">
                <a:latin typeface="Blanch Caps"/>
              </a:rPr>
              <a:t>Self-Directed Neuroplasticity</a:t>
            </a:r>
          </a:p>
          <a:p>
            <a:pPr lvl="1" fontAlgn="base"/>
            <a:r>
              <a:rPr lang="en-US" dirty="0">
                <a:latin typeface="Blanch Caps"/>
              </a:rPr>
              <a:t>Rewiring or retraining your brain away from automatic behaviors to new behaviors</a:t>
            </a:r>
          </a:p>
          <a:p>
            <a:endParaRPr lang="en-US" b="1"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1" y="1993362"/>
            <a:ext cx="3810000" cy="3163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30924" y="5657176"/>
            <a:ext cx="2057400" cy="415488"/>
          </a:xfrm>
          <a:prstGeom prst="rect">
            <a:avLst/>
          </a:prstGeom>
          <a:noFill/>
        </p:spPr>
        <p:txBody>
          <a:bodyPr wrap="square" lIns="91430" tIns="45715" rIns="91430" bIns="45715" rtlCol="0">
            <a:spAutoFit/>
          </a:bodyPr>
          <a:lstStyle/>
          <a:p>
            <a:pPr defTabSz="914300"/>
            <a:r>
              <a:rPr lang="en-US" sz="2100" b="1" kern="0" dirty="0">
                <a:solidFill>
                  <a:srgbClr val="000000"/>
                </a:solidFill>
                <a:sym typeface="Helvetica Light"/>
              </a:rPr>
              <a:t>(Schwartz, 2016)</a:t>
            </a:r>
          </a:p>
        </p:txBody>
      </p:sp>
      <p:sp>
        <p:nvSpPr>
          <p:cNvPr id="6" name="Title 1"/>
          <p:cNvSpPr>
            <a:spLocks noGrp="1"/>
          </p:cNvSpPr>
          <p:nvPr>
            <p:ph type="title"/>
          </p:nvPr>
        </p:nvSpPr>
        <p:spPr/>
        <p:txBody>
          <a:bodyPr/>
          <a:lstStyle/>
          <a:p>
            <a:pPr algn="l"/>
            <a:r>
              <a:rPr lang="en-US" b="1" dirty="0">
                <a:latin typeface="Blanch Caps"/>
              </a:rPr>
              <a:t>Rewiring the Brain</a:t>
            </a:r>
          </a:p>
        </p:txBody>
      </p:sp>
      <p:sp>
        <p:nvSpPr>
          <p:cNvPr id="7" name="TextBox 6"/>
          <p:cNvSpPr txBox="1"/>
          <p:nvPr/>
        </p:nvSpPr>
        <p:spPr>
          <a:xfrm>
            <a:off x="5638800" y="5334000"/>
            <a:ext cx="3276600" cy="1477328"/>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889636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creating own path ski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051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What is balance?"/>
          <p:cNvSpPr txBox="1"/>
          <p:nvPr/>
        </p:nvSpPr>
        <p:spPr>
          <a:xfrm>
            <a:off x="442122" y="7774"/>
            <a:ext cx="7482678"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Rewiring the Brain by</a:t>
            </a:r>
          </a:p>
          <a:p>
            <a:pPr hangingPunct="0"/>
            <a:r>
              <a:rPr lang="en-US" sz="4000" b="1" kern="0" dirty="0"/>
              <a:t>Rediscovering Hunger and Fullness</a:t>
            </a:r>
            <a:endParaRPr sz="4000" b="1" kern="0" dirty="0"/>
          </a:p>
        </p:txBody>
      </p:sp>
      <p:graphicFrame>
        <p:nvGraphicFramePr>
          <p:cNvPr id="5" name="Content Placeholder 6"/>
          <p:cNvGraphicFramePr>
            <a:graphicFrameLocks/>
          </p:cNvGraphicFramePr>
          <p:nvPr>
            <p:extLst>
              <p:ext uri="{D42A27DB-BD31-4B8C-83A1-F6EECF244321}">
                <p14:modId xmlns:p14="http://schemas.microsoft.com/office/powerpoint/2010/main" val="2296128921"/>
              </p:ext>
            </p:extLst>
          </p:nvPr>
        </p:nvGraphicFramePr>
        <p:xfrm>
          <a:off x="1485900" y="1600206"/>
          <a:ext cx="61722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431667"/>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research on meal timing"/>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R</a:t>
            </a:r>
            <a:r>
              <a:rPr sz="4000" b="1" kern="0" dirty="0"/>
              <a:t>esearch on </a:t>
            </a:r>
            <a:r>
              <a:rPr lang="en-US" sz="4000" b="1" kern="0" dirty="0"/>
              <a:t>M</a:t>
            </a:r>
            <a:r>
              <a:rPr sz="4000" b="1" kern="0" dirty="0"/>
              <a:t>eal </a:t>
            </a:r>
            <a:r>
              <a:rPr lang="en-US" sz="4000" b="1" kern="0" dirty="0"/>
              <a:t>T</a:t>
            </a:r>
            <a:r>
              <a:rPr sz="4000" b="1" kern="0" dirty="0"/>
              <a:t>iming</a:t>
            </a:r>
          </a:p>
        </p:txBody>
      </p:sp>
      <p:sp>
        <p:nvSpPr>
          <p:cNvPr id="310" name="Adjusted mealtimes reset body clock…"/>
          <p:cNvSpPr txBox="1"/>
          <p:nvPr/>
        </p:nvSpPr>
        <p:spPr>
          <a:xfrm>
            <a:off x="424142" y="1365504"/>
            <a:ext cx="4440752" cy="4467377"/>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spAutoFit/>
          </a:bodyPr>
          <a:lstStyle/>
          <a:p>
            <a:pPr defTabSz="346671" hangingPunct="0">
              <a:defRPr sz="7200">
                <a:latin typeface="Helvetica Neue Light"/>
                <a:ea typeface="Helvetica Neue Light"/>
                <a:cs typeface="Helvetica Neue Light"/>
                <a:sym typeface="Helvetica Neue Light"/>
              </a:defRPr>
            </a:pPr>
            <a:r>
              <a:rPr sz="2800" kern="0" dirty="0">
                <a:solidFill>
                  <a:srgbClr val="000000"/>
                </a:solidFill>
                <a:latin typeface="Blanch Caps"/>
                <a:ea typeface="Helvetica Neue" charset="0"/>
                <a:cs typeface="Helvetica" panose="020B0604020202020204" pitchFamily="34" charset="0"/>
                <a:sym typeface="Helvetica Neue Light"/>
              </a:rPr>
              <a:t>Adjusted mealtimes reset body clock</a:t>
            </a:r>
          </a:p>
          <a:p>
            <a:pPr marL="407636" indent="-407636" defTabSz="346671" hangingPunct="0">
              <a:spcAft>
                <a:spcPts val="252"/>
              </a:spcAft>
              <a:buSzPct val="75000"/>
              <a:buFontTx/>
              <a:buChar char="•"/>
              <a:defRPr sz="7200">
                <a:latin typeface="Helvetica Neue Light"/>
                <a:ea typeface="Helvetica Neue Light"/>
                <a:cs typeface="Helvetica Neue Light"/>
                <a:sym typeface="Helvetica Neue Light"/>
              </a:defRPr>
            </a:pPr>
            <a:r>
              <a:rPr sz="2500" kern="0" dirty="0">
                <a:solidFill>
                  <a:srgbClr val="000000"/>
                </a:solidFill>
                <a:latin typeface="Blanch Caps"/>
                <a:ea typeface="Helvetica Neue" charset="0"/>
                <a:cs typeface="Helvetica" panose="020B0604020202020204" pitchFamily="34" charset="0"/>
                <a:sym typeface="Helvetica Neue Light"/>
              </a:rPr>
              <a:t>Brain is the “clock” for sleep/ body temperature</a:t>
            </a:r>
          </a:p>
          <a:p>
            <a:pPr marL="407636" indent="-407636" defTabSz="346671" hangingPunct="0">
              <a:spcAft>
                <a:spcPts val="252"/>
              </a:spcAft>
              <a:buSzPct val="75000"/>
              <a:buFontTx/>
              <a:buChar char="•"/>
              <a:defRPr sz="7200">
                <a:latin typeface="Helvetica Neue Light"/>
                <a:ea typeface="Helvetica Neue Light"/>
                <a:cs typeface="Helvetica Neue Light"/>
                <a:sym typeface="Helvetica Neue Light"/>
              </a:defRPr>
            </a:pPr>
            <a:r>
              <a:rPr sz="2500" kern="0" dirty="0">
                <a:solidFill>
                  <a:srgbClr val="000000"/>
                </a:solidFill>
                <a:latin typeface="Blanch Caps"/>
                <a:ea typeface="Helvetica Neue" charset="0"/>
                <a:cs typeface="Helvetica" panose="020B0604020202020204" pitchFamily="34" charset="0"/>
                <a:sym typeface="Helvetica Neue Light"/>
              </a:rPr>
              <a:t>Liver is “clock” for food metabolism</a:t>
            </a:r>
          </a:p>
          <a:p>
            <a:pPr marL="407636" indent="-407636" defTabSz="346671" hangingPunct="0">
              <a:spcAft>
                <a:spcPts val="252"/>
              </a:spcAft>
              <a:buSzPct val="75000"/>
              <a:buFontTx/>
              <a:buChar char="•"/>
              <a:defRPr sz="7200">
                <a:latin typeface="Helvetica Neue Light"/>
                <a:ea typeface="Helvetica Neue Light"/>
                <a:cs typeface="Helvetica Neue Light"/>
                <a:sym typeface="Helvetica Neue Light"/>
              </a:defRPr>
            </a:pPr>
            <a:r>
              <a:rPr sz="2500" kern="0" dirty="0">
                <a:solidFill>
                  <a:srgbClr val="000000"/>
                </a:solidFill>
                <a:latin typeface="Blanch Caps"/>
                <a:ea typeface="Helvetica Neue" charset="0"/>
                <a:cs typeface="Helvetica" panose="020B0604020202020204" pitchFamily="34" charset="0"/>
                <a:sym typeface="Helvetica Neue Light"/>
              </a:rPr>
              <a:t>Study:  After 2 days of adjusted mealtimes, liver’s rhythm </a:t>
            </a:r>
            <a:r>
              <a:rPr sz="2500" b="1" kern="0" dirty="0">
                <a:solidFill>
                  <a:srgbClr val="000000"/>
                </a:solidFill>
                <a:latin typeface="Blanch Caps"/>
                <a:ea typeface="Helvetica Neue" charset="0"/>
                <a:cs typeface="Helvetica" panose="020B0604020202020204" pitchFamily="34" charset="0"/>
                <a:sym typeface="Helvetica Neue"/>
              </a:rPr>
              <a:t>shifted</a:t>
            </a:r>
            <a:r>
              <a:rPr sz="2500" kern="0" dirty="0">
                <a:solidFill>
                  <a:srgbClr val="000000"/>
                </a:solidFill>
                <a:latin typeface="Blanch Caps"/>
                <a:ea typeface="Helvetica Neue" charset="0"/>
                <a:cs typeface="Helvetica" panose="020B0604020202020204" pitchFamily="34" charset="0"/>
                <a:sym typeface="Helvetica Neue Light"/>
              </a:rPr>
              <a:t> 10 hours.</a:t>
            </a:r>
          </a:p>
          <a:p>
            <a:pPr defTabSz="346671" hangingPunct="0">
              <a:defRPr sz="7200">
                <a:latin typeface="Helvetica Neue Light"/>
                <a:ea typeface="Helvetica Neue Light"/>
                <a:cs typeface="Helvetica Neue Light"/>
                <a:sym typeface="Helvetica Neue Light"/>
              </a:defRPr>
            </a:pPr>
            <a:endParaRPr sz="3000" kern="0" dirty="0">
              <a:solidFill>
                <a:srgbClr val="000000"/>
              </a:solidFill>
              <a:latin typeface="Blanch Caps"/>
              <a:ea typeface="Helvetica Neue Light"/>
              <a:cs typeface="Helvetica Neue Light"/>
              <a:sym typeface="Helvetica Neue Light"/>
            </a:endParaRPr>
          </a:p>
          <a:p>
            <a:pPr defTabSz="346671" hangingPunct="0">
              <a:defRPr sz="3600">
                <a:latin typeface="Helvetica Neue Light"/>
                <a:ea typeface="Helvetica Neue Light"/>
                <a:cs typeface="Helvetica Neue Light"/>
                <a:sym typeface="Helvetica Neue Light"/>
              </a:defRPr>
            </a:pPr>
            <a:r>
              <a:rPr lang="en-US" sz="1500" kern="0" dirty="0" err="1">
                <a:solidFill>
                  <a:srgbClr val="000000"/>
                </a:solidFill>
                <a:latin typeface="Blanch Caps"/>
                <a:ea typeface="Helvetica Neue Light"/>
                <a:cs typeface="Helvetica Neue Light"/>
                <a:sym typeface="Helvetica Neue Light"/>
              </a:rPr>
              <a:t>Wehrens</a:t>
            </a:r>
            <a:r>
              <a:rPr lang="en-US" sz="1500" kern="0" dirty="0">
                <a:solidFill>
                  <a:srgbClr val="000000"/>
                </a:solidFill>
                <a:latin typeface="Blanch Caps"/>
                <a:ea typeface="Helvetica Neue Light"/>
                <a:cs typeface="Helvetica Neue Light"/>
                <a:sym typeface="Helvetica Neue Light"/>
              </a:rPr>
              <a:t>, SMT, et al. Current Biology. 2017. </a:t>
            </a:r>
            <a:endParaRPr sz="1500" kern="0" dirty="0">
              <a:solidFill>
                <a:srgbClr val="000000"/>
              </a:solidFill>
              <a:latin typeface="Blanch Caps"/>
              <a:ea typeface="Helvetica Neue Light"/>
              <a:cs typeface="Helvetica Neue Light"/>
              <a:sym typeface="Helvetica Neue Light"/>
            </a:endParaRPr>
          </a:p>
        </p:txBody>
      </p:sp>
      <p:pic>
        <p:nvPicPr>
          <p:cNvPr id="6" name="Content Placeholder 5">
            <a:extLst>
              <a:ext uri="{FF2B5EF4-FFF2-40B4-BE49-F238E27FC236}">
                <a16:creationId xmlns:a16="http://schemas.microsoft.com/office/drawing/2014/main" id="{C0675152-2D0A-4C56-B70E-7099430F4B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1111302"/>
            <a:ext cx="4114800" cy="4832298"/>
          </a:xfrm>
          <a:prstGeom prst="rect">
            <a:avLst/>
          </a:prstGeom>
          <a:ln w="12700">
            <a:miter lim="400000"/>
          </a:ln>
        </p:spPr>
      </p:pic>
    </p:spTree>
    <p:extLst>
      <p:ext uri="{BB962C8B-B14F-4D97-AF65-F5344CB8AC3E}">
        <p14:creationId xmlns:p14="http://schemas.microsoft.com/office/powerpoint/2010/main" val="5003166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research on meal timing"/>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R</a:t>
            </a:r>
            <a:r>
              <a:rPr sz="4000" b="1" kern="0" dirty="0"/>
              <a:t>esearch on </a:t>
            </a:r>
            <a:r>
              <a:rPr lang="en-US" sz="4000" b="1" kern="0" dirty="0"/>
              <a:t>M</a:t>
            </a:r>
            <a:r>
              <a:rPr sz="4000" b="1" kern="0" dirty="0"/>
              <a:t>eal </a:t>
            </a:r>
            <a:r>
              <a:rPr lang="en-US" sz="4000" b="1" kern="0" dirty="0"/>
              <a:t>T</a:t>
            </a:r>
            <a:r>
              <a:rPr sz="4000" b="1" kern="0" dirty="0"/>
              <a:t>iming</a:t>
            </a:r>
          </a:p>
        </p:txBody>
      </p:sp>
      <p:sp>
        <p:nvSpPr>
          <p:cNvPr id="314" name="“Timed high fat diet resets circadian metabolism and prevents obesity”…"/>
          <p:cNvSpPr txBox="1"/>
          <p:nvPr/>
        </p:nvSpPr>
        <p:spPr>
          <a:xfrm>
            <a:off x="304800" y="1371600"/>
            <a:ext cx="4520774" cy="4690515"/>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spAutoFit/>
          </a:bodyPr>
          <a:lstStyle/>
          <a:p>
            <a:pPr defTabSz="192004" hangingPunct="0">
              <a:defRPr sz="1800">
                <a:latin typeface="Helvetica"/>
                <a:ea typeface="Helvetica"/>
                <a:cs typeface="Helvetica"/>
                <a:sym typeface="Helvetica"/>
              </a:defRPr>
            </a:pPr>
            <a:r>
              <a:rPr lang="en-US" kern="0" dirty="0">
                <a:solidFill>
                  <a:srgbClr val="000000"/>
                </a:solidFill>
                <a:latin typeface="Blanch Caps"/>
                <a:ea typeface="Helvetica"/>
                <a:cs typeface="Helvetica"/>
                <a:sym typeface="Helvetica"/>
              </a:rPr>
              <a:t>“Meal timing exerts a variable influence over human physiological rhythms, with notable changes occurring in aspects of glucose homeostasis.” </a:t>
            </a:r>
          </a:p>
          <a:p>
            <a:pPr defTabSz="192004" hangingPunct="0">
              <a:defRPr sz="1800">
                <a:latin typeface="Helvetica"/>
                <a:ea typeface="Helvetica"/>
                <a:cs typeface="Helvetica"/>
                <a:sym typeface="Helvetica"/>
              </a:defRPr>
            </a:pPr>
            <a:endParaRPr lang="en-US" kern="0" dirty="0">
              <a:solidFill>
                <a:srgbClr val="000000"/>
              </a:solidFill>
              <a:latin typeface="Blanch Caps"/>
              <a:ea typeface="Helvetica"/>
              <a:cs typeface="Helvetica"/>
              <a:sym typeface="Helvetica"/>
            </a:endParaRPr>
          </a:p>
          <a:p>
            <a:pPr defTabSz="192004" hangingPunct="0">
              <a:defRPr sz="1800">
                <a:latin typeface="Helvetica"/>
                <a:ea typeface="Helvetica"/>
                <a:cs typeface="Helvetica"/>
                <a:sym typeface="Helvetica"/>
              </a:defRPr>
            </a:pPr>
            <a:r>
              <a:rPr lang="en-US" b="1" kern="0" dirty="0">
                <a:solidFill>
                  <a:srgbClr val="000000"/>
                </a:solidFill>
                <a:latin typeface="Blanch Caps"/>
                <a:ea typeface="Helvetica"/>
                <a:cs typeface="Helvetica"/>
                <a:sym typeface="Helvetica"/>
              </a:rPr>
              <a:t>Translation?</a:t>
            </a:r>
          </a:p>
          <a:p>
            <a:pPr marL="285750" indent="-285750" defTabSz="192004" hangingPunct="0">
              <a:buFont typeface="Arial" panose="020B0604020202020204" pitchFamily="34" charset="0"/>
              <a:buChar char="•"/>
              <a:defRPr sz="1800">
                <a:latin typeface="Helvetica"/>
                <a:ea typeface="Helvetica"/>
                <a:cs typeface="Helvetica"/>
                <a:sym typeface="Helvetica"/>
              </a:defRPr>
            </a:pPr>
            <a:r>
              <a:rPr lang="en-US" kern="0" dirty="0">
                <a:solidFill>
                  <a:srgbClr val="000000"/>
                </a:solidFill>
                <a:latin typeface="Blanch Caps"/>
                <a:ea typeface="Helvetica"/>
                <a:cs typeface="Helvetica"/>
                <a:sym typeface="Helvetica"/>
              </a:rPr>
              <a:t>A 5-hour delay between meals changed glucose balance but did NOT influence insulin balance the same way</a:t>
            </a:r>
          </a:p>
          <a:p>
            <a:pPr defTabSz="192004" hangingPunct="0">
              <a:defRPr sz="1800">
                <a:latin typeface="Helvetica"/>
                <a:ea typeface="Helvetica"/>
                <a:cs typeface="Helvetica"/>
                <a:sym typeface="Helvetica"/>
              </a:defRPr>
            </a:pPr>
            <a:endParaRPr lang="en-US" kern="0" dirty="0">
              <a:solidFill>
                <a:srgbClr val="000000"/>
              </a:solidFill>
              <a:latin typeface="Blanch Caps"/>
              <a:ea typeface="Helvetica"/>
              <a:cs typeface="Helvetica"/>
              <a:sym typeface="Helvetica"/>
            </a:endParaRPr>
          </a:p>
          <a:p>
            <a:pPr marL="285750" indent="-285750" defTabSz="192004" hangingPunct="0">
              <a:buFont typeface="Arial" panose="020B0604020202020204" pitchFamily="34" charset="0"/>
              <a:buChar char="•"/>
              <a:defRPr sz="1800">
                <a:latin typeface="Helvetica"/>
                <a:ea typeface="Helvetica"/>
                <a:cs typeface="Helvetica"/>
                <a:sym typeface="Helvetica"/>
              </a:defRPr>
            </a:pPr>
            <a:r>
              <a:rPr lang="en-US" kern="0" dirty="0">
                <a:solidFill>
                  <a:srgbClr val="000000"/>
                </a:solidFill>
                <a:latin typeface="Blanch Caps"/>
                <a:ea typeface="Helvetica"/>
                <a:cs typeface="Helvetica"/>
                <a:sym typeface="Helvetica"/>
              </a:rPr>
              <a:t>Reduced glucose without subsequent reduction in insulin creates insulin-produced hypoglycemia – increasing sugar cravings</a:t>
            </a:r>
          </a:p>
          <a:p>
            <a:pPr defTabSz="192004" hangingPunct="0">
              <a:defRPr sz="1800">
                <a:latin typeface="Helvetica"/>
                <a:ea typeface="Helvetica"/>
                <a:cs typeface="Helvetica"/>
                <a:sym typeface="Helvetica"/>
              </a:defRPr>
            </a:pPr>
            <a:endParaRPr lang="en-US" kern="0" dirty="0">
              <a:solidFill>
                <a:srgbClr val="000000"/>
              </a:solidFill>
              <a:latin typeface="Blanch Caps"/>
              <a:ea typeface="Helvetica"/>
              <a:cs typeface="Helvetica"/>
              <a:sym typeface="Helvetica"/>
            </a:endParaRPr>
          </a:p>
          <a:p>
            <a:pPr marL="285750" indent="-285750" defTabSz="192004" hangingPunct="0">
              <a:buFont typeface="Arial" panose="020B0604020202020204" pitchFamily="34" charset="0"/>
              <a:buChar char="•"/>
              <a:defRPr sz="1800">
                <a:latin typeface="Helvetica"/>
                <a:ea typeface="Helvetica"/>
                <a:cs typeface="Helvetica"/>
                <a:sym typeface="Helvetica"/>
              </a:defRPr>
            </a:pPr>
            <a:r>
              <a:rPr lang="en-US" kern="0" dirty="0">
                <a:solidFill>
                  <a:srgbClr val="000000"/>
                </a:solidFill>
                <a:latin typeface="Blanch Caps"/>
                <a:ea typeface="Helvetica"/>
                <a:cs typeface="Helvetica"/>
                <a:sym typeface="Helvetica"/>
              </a:rPr>
              <a:t>Bottom line: Meal timing matters</a:t>
            </a:r>
          </a:p>
          <a:p>
            <a:pPr defTabSz="192004" hangingPunct="0">
              <a:defRPr sz="1800">
                <a:latin typeface="Helvetica"/>
                <a:ea typeface="Helvetica"/>
                <a:cs typeface="Helvetica"/>
                <a:sym typeface="Helvetica"/>
              </a:defRPr>
            </a:pPr>
            <a:endParaRPr lang="en-US" kern="0" dirty="0">
              <a:solidFill>
                <a:srgbClr val="000000"/>
              </a:solidFill>
              <a:latin typeface="Helvetica"/>
              <a:ea typeface="Helvetica"/>
              <a:cs typeface="Helvetica"/>
              <a:sym typeface="Helvetica"/>
            </a:endParaRPr>
          </a:p>
          <a:p>
            <a:pPr algn="r" defTabSz="192004" hangingPunct="0">
              <a:defRPr sz="1800">
                <a:latin typeface="Helvetica"/>
                <a:ea typeface="Helvetica"/>
                <a:cs typeface="Helvetica"/>
                <a:sym typeface="Helvetica"/>
              </a:defRPr>
            </a:pPr>
            <a:r>
              <a:rPr lang="en-US" sz="1400" kern="0" dirty="0" err="1">
                <a:solidFill>
                  <a:srgbClr val="000000"/>
                </a:solidFill>
                <a:latin typeface="Helvetica"/>
                <a:ea typeface="Helvetica"/>
                <a:cs typeface="Helvetica"/>
                <a:sym typeface="Helvetica"/>
              </a:rPr>
              <a:t>Wehrens</a:t>
            </a:r>
            <a:r>
              <a:rPr lang="en-US" sz="1400" kern="0" dirty="0">
                <a:solidFill>
                  <a:srgbClr val="000000"/>
                </a:solidFill>
                <a:latin typeface="Helvetica"/>
                <a:ea typeface="Helvetica"/>
                <a:cs typeface="Helvetica"/>
                <a:sym typeface="Helvetica"/>
              </a:rPr>
              <a:t> et al. 2017</a:t>
            </a:r>
          </a:p>
        </p:txBody>
      </p:sp>
      <p:pic>
        <p:nvPicPr>
          <p:cNvPr id="315" name="il_fullxfull.382950236_cjku.jpg" descr="il_fullxfull.382950236_cjku.jpg"/>
          <p:cNvPicPr>
            <a:picLocks noChangeAspect="1"/>
          </p:cNvPicPr>
          <p:nvPr/>
        </p:nvPicPr>
        <p:blipFill>
          <a:blip r:embed="rId3">
            <a:extLst/>
          </a:blip>
          <a:srcRect l="23655" t="16391" b="51"/>
          <a:stretch>
            <a:fillRect/>
          </a:stretch>
        </p:blipFill>
        <p:spPr>
          <a:xfrm>
            <a:off x="5361216" y="1127659"/>
            <a:ext cx="3782789" cy="5730345"/>
          </a:xfrm>
          <a:prstGeom prst="rect">
            <a:avLst/>
          </a:prstGeom>
          <a:ln w="12700">
            <a:miter lim="400000"/>
          </a:ln>
        </p:spPr>
      </p:pic>
      <p:pic>
        <p:nvPicPr>
          <p:cNvPr id="5" name="il_fullxfull.382950236_cjku.jpg" descr="il_fullxfull.382950236_cjku.jpg">
            <a:extLst>
              <a:ext uri="{FF2B5EF4-FFF2-40B4-BE49-F238E27FC236}">
                <a16:creationId xmlns:a16="http://schemas.microsoft.com/office/drawing/2014/main" id="{F4248A0D-29F4-40C2-BDF5-1D23FCB7EC97}"/>
              </a:ext>
            </a:extLst>
          </p:cNvPr>
          <p:cNvPicPr>
            <a:picLocks noChangeAspect="1"/>
          </p:cNvPicPr>
          <p:nvPr/>
        </p:nvPicPr>
        <p:blipFill>
          <a:blip r:embed="rId3">
            <a:extLst/>
          </a:blip>
          <a:srcRect l="23655" t="16391" b="51"/>
          <a:stretch>
            <a:fillRect/>
          </a:stretch>
        </p:blipFill>
        <p:spPr>
          <a:xfrm>
            <a:off x="5325666" y="1111306"/>
            <a:ext cx="3818334" cy="5730345"/>
          </a:xfrm>
          <a:prstGeom prst="rect">
            <a:avLst/>
          </a:prstGeom>
          <a:ln w="12700">
            <a:miter lim="400000"/>
          </a:ln>
        </p:spPr>
      </p:pic>
    </p:spTree>
    <p:extLst>
      <p:ext uri="{BB962C8B-B14F-4D97-AF65-F5344CB8AC3E}">
        <p14:creationId xmlns:p14="http://schemas.microsoft.com/office/powerpoint/2010/main" val="42784968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traffic cone analogy"/>
          <p:cNvSpPr txBox="1"/>
          <p:nvPr/>
        </p:nvSpPr>
        <p:spPr>
          <a:xfrm>
            <a:off x="246460" y="7774"/>
            <a:ext cx="7175372"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Flood Gate A</a:t>
            </a:r>
            <a:r>
              <a:rPr sz="4000" b="1" kern="0" dirty="0"/>
              <a:t>nalogy</a:t>
            </a:r>
          </a:p>
        </p:txBody>
      </p:sp>
      <p:sp>
        <p:nvSpPr>
          <p:cNvPr id="324" name="Traffic Cone: Consistent, regular meal and snack times…"/>
          <p:cNvSpPr txBox="1"/>
          <p:nvPr/>
        </p:nvSpPr>
        <p:spPr>
          <a:xfrm>
            <a:off x="246459" y="1308802"/>
            <a:ext cx="5239941" cy="5152180"/>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spAutoFit/>
          </a:bodyPr>
          <a:lstStyle/>
          <a:p>
            <a:pPr defTabSz="346671" hangingPunct="0">
              <a:defRPr sz="5600">
                <a:latin typeface="Helvetica Neue Light"/>
                <a:ea typeface="Helvetica Neue Light"/>
                <a:cs typeface="Helvetica Neue Light"/>
                <a:sym typeface="Helvetica Neue Light"/>
              </a:defRPr>
            </a:pPr>
            <a:r>
              <a:rPr lang="en-US" sz="3200" b="1" kern="0" dirty="0">
                <a:solidFill>
                  <a:srgbClr val="000000"/>
                </a:solidFill>
                <a:latin typeface="Blanch Caps"/>
                <a:ea typeface="Helvetica Neue" charset="0"/>
                <a:cs typeface="Helvetica Neue" charset="0"/>
                <a:sym typeface="Helvetica Neue"/>
              </a:rPr>
              <a:t>Flood Gate</a:t>
            </a:r>
            <a:r>
              <a:rPr sz="3200" kern="0" dirty="0">
                <a:solidFill>
                  <a:srgbClr val="000000"/>
                </a:solidFill>
                <a:latin typeface="Blanch Caps"/>
                <a:ea typeface="Helvetica Neue" charset="0"/>
                <a:cs typeface="Helvetica Neue" charset="0"/>
                <a:sym typeface="Helvetica Neue Light"/>
              </a:rPr>
              <a:t>: </a:t>
            </a:r>
            <a:endParaRPr lang="en-US" sz="3200" kern="0" dirty="0">
              <a:solidFill>
                <a:srgbClr val="000000"/>
              </a:solidFill>
              <a:latin typeface="Blanch Caps"/>
              <a:ea typeface="Helvetica Neue" charset="0"/>
              <a:cs typeface="Helvetica Neue" charset="0"/>
              <a:sym typeface="Helvetica Neue Light"/>
            </a:endParaRPr>
          </a:p>
          <a:p>
            <a:pPr defTabSz="346671" hangingPunct="0">
              <a:defRPr sz="5600">
                <a:latin typeface="Helvetica Neue Light"/>
                <a:ea typeface="Helvetica Neue Light"/>
                <a:cs typeface="Helvetica Neue Light"/>
                <a:sym typeface="Helvetica Neue Light"/>
              </a:defRPr>
            </a:pPr>
            <a:r>
              <a:rPr sz="3200" kern="0" dirty="0">
                <a:solidFill>
                  <a:srgbClr val="000000"/>
                </a:solidFill>
                <a:latin typeface="Blanch Caps"/>
                <a:ea typeface="Helvetica Neue" charset="0"/>
                <a:cs typeface="Helvetica Neue" charset="0"/>
                <a:sym typeface="Helvetica Neue Light"/>
              </a:rPr>
              <a:t>Consistent meal</a:t>
            </a:r>
            <a:r>
              <a:rPr lang="en-US" sz="3200" kern="0" dirty="0">
                <a:solidFill>
                  <a:srgbClr val="000000"/>
                </a:solidFill>
                <a:latin typeface="Blanch Caps"/>
                <a:ea typeface="Helvetica Neue" charset="0"/>
                <a:cs typeface="Helvetica Neue" charset="0"/>
                <a:sym typeface="Helvetica Neue Light"/>
              </a:rPr>
              <a:t>/</a:t>
            </a:r>
            <a:r>
              <a:rPr sz="3200" kern="0" dirty="0">
                <a:solidFill>
                  <a:srgbClr val="000000"/>
                </a:solidFill>
                <a:latin typeface="Blanch Caps"/>
                <a:ea typeface="Helvetica Neue" charset="0"/>
                <a:cs typeface="Helvetica Neue" charset="0"/>
                <a:sym typeface="Helvetica Neue Light"/>
              </a:rPr>
              <a:t>snack times</a:t>
            </a:r>
            <a:endParaRPr lang="en-US" sz="3200" kern="0" dirty="0">
              <a:solidFill>
                <a:srgbClr val="000000"/>
              </a:solidFill>
              <a:latin typeface="Blanch Caps"/>
              <a:ea typeface="Helvetica Neue" charset="0"/>
              <a:cs typeface="Helvetica Neue" charset="0"/>
              <a:sym typeface="Helvetica Neue Light"/>
            </a:endParaRPr>
          </a:p>
          <a:p>
            <a:pPr defTabSz="346671" hangingPunct="0">
              <a:defRPr sz="5600">
                <a:latin typeface="Helvetica Neue Light"/>
                <a:ea typeface="Helvetica Neue Light"/>
                <a:cs typeface="Helvetica Neue Light"/>
                <a:sym typeface="Helvetica Neue Light"/>
              </a:defRPr>
            </a:pPr>
            <a:endParaRPr sz="2800" kern="0" dirty="0">
              <a:solidFill>
                <a:srgbClr val="000000"/>
              </a:solidFill>
              <a:latin typeface="Blanch Caps"/>
              <a:ea typeface="Helvetica Neue" charset="0"/>
              <a:cs typeface="Helvetica Neue" charset="0"/>
              <a:sym typeface="Helvetica Neue Light"/>
            </a:endParaRPr>
          </a:p>
          <a:p>
            <a:pPr marL="328211" indent="-328211" defTabSz="346671" hangingPunct="0">
              <a:buSzPct val="75000"/>
              <a:buFontTx/>
              <a:buChar char="•"/>
              <a:defRPr sz="5600">
                <a:latin typeface="Helvetica Neue Light"/>
                <a:ea typeface="Helvetica Neue Light"/>
                <a:cs typeface="Helvetica Neue Light"/>
                <a:sym typeface="Helvetica Neue Light"/>
              </a:defRPr>
            </a:pPr>
            <a:r>
              <a:rPr sz="2800" kern="0" dirty="0">
                <a:solidFill>
                  <a:srgbClr val="000000"/>
                </a:solidFill>
                <a:latin typeface="Blanch Caps"/>
                <a:ea typeface="Helvetica Neue" charset="0"/>
                <a:cs typeface="Helvetica Neue" charset="0"/>
                <a:sym typeface="Helvetica Neue Light"/>
              </a:rPr>
              <a:t>Restores </a:t>
            </a:r>
            <a:r>
              <a:rPr lang="en-US" sz="2800" kern="0" dirty="0">
                <a:solidFill>
                  <a:srgbClr val="000000"/>
                </a:solidFill>
                <a:latin typeface="Blanch Caps"/>
                <a:ea typeface="Helvetica Neue" charset="0"/>
                <a:cs typeface="Helvetica Neue" charset="0"/>
                <a:sym typeface="Helvetica Neue Light"/>
              </a:rPr>
              <a:t>and normalizes </a:t>
            </a:r>
            <a:r>
              <a:rPr sz="2800" kern="0" dirty="0">
                <a:solidFill>
                  <a:srgbClr val="000000"/>
                </a:solidFill>
                <a:latin typeface="Blanch Caps"/>
                <a:ea typeface="Helvetica Neue" charset="0"/>
                <a:cs typeface="Helvetica Neue" charset="0"/>
                <a:sym typeface="Helvetica Neue Light"/>
              </a:rPr>
              <a:t>body’s “appetite-based” </a:t>
            </a:r>
            <a:r>
              <a:rPr lang="en-US" sz="2800" kern="0" dirty="0">
                <a:solidFill>
                  <a:srgbClr val="000000"/>
                </a:solidFill>
                <a:latin typeface="Blanch Caps"/>
                <a:ea typeface="Helvetica Neue" charset="0"/>
                <a:cs typeface="Helvetica Neue" charset="0"/>
                <a:sym typeface="Helvetica Neue Light"/>
              </a:rPr>
              <a:t>eating </a:t>
            </a:r>
            <a:r>
              <a:rPr sz="2800" kern="0" dirty="0">
                <a:solidFill>
                  <a:srgbClr val="000000"/>
                </a:solidFill>
                <a:latin typeface="Blanch Caps"/>
                <a:ea typeface="Helvetica Neue" charset="0"/>
                <a:cs typeface="Helvetica Neue" charset="0"/>
                <a:sym typeface="Helvetica Neue Light"/>
              </a:rPr>
              <a:t>pattern </a:t>
            </a:r>
            <a:endParaRPr lang="en-US" sz="2800" kern="0" dirty="0">
              <a:solidFill>
                <a:srgbClr val="000000"/>
              </a:solidFill>
              <a:latin typeface="Blanch Caps"/>
              <a:ea typeface="Helvetica Neue" charset="0"/>
              <a:cs typeface="Helvetica Neue" charset="0"/>
              <a:sym typeface="Helvetica Neue Light"/>
            </a:endParaRPr>
          </a:p>
          <a:p>
            <a:pPr marL="328211" indent="-328211" defTabSz="346671" hangingPunct="0">
              <a:buSzPct val="75000"/>
              <a:buFontTx/>
              <a:buChar char="•"/>
              <a:defRPr sz="5600">
                <a:latin typeface="Helvetica Neue Light"/>
                <a:ea typeface="Helvetica Neue Light"/>
                <a:cs typeface="Helvetica Neue Light"/>
                <a:sym typeface="Helvetica Neue Light"/>
              </a:defRPr>
            </a:pPr>
            <a:r>
              <a:rPr lang="en-US" sz="2800" kern="0" dirty="0">
                <a:solidFill>
                  <a:srgbClr val="000000"/>
                </a:solidFill>
                <a:latin typeface="Blanch Caps"/>
                <a:ea typeface="Helvetica Neue" charset="0"/>
                <a:cs typeface="Helvetica Neue" charset="0"/>
                <a:sym typeface="Helvetica Neue Light"/>
              </a:rPr>
              <a:t>Resets body’s metabolic clock</a:t>
            </a:r>
          </a:p>
          <a:p>
            <a:pPr marL="328211" indent="-328211" defTabSz="346671" hangingPunct="0">
              <a:buSzPct val="75000"/>
              <a:buFontTx/>
              <a:buChar char="•"/>
              <a:defRPr sz="5600">
                <a:latin typeface="Helvetica Neue Light"/>
                <a:ea typeface="Helvetica Neue Light"/>
                <a:cs typeface="Helvetica Neue Light"/>
                <a:sym typeface="Helvetica Neue Light"/>
              </a:defRPr>
            </a:pPr>
            <a:r>
              <a:rPr lang="en-US" sz="2800" kern="0" dirty="0">
                <a:solidFill>
                  <a:srgbClr val="000000"/>
                </a:solidFill>
                <a:latin typeface="Blanch Caps"/>
                <a:ea typeface="Helvetica Neue" charset="0"/>
                <a:cs typeface="Helvetica Neue" charset="0"/>
                <a:sym typeface="Helvetica Neue Light"/>
              </a:rPr>
              <a:t>Reduces insulin-produced hypoglycemia</a:t>
            </a:r>
          </a:p>
          <a:p>
            <a:pPr marL="328211" indent="-328211" defTabSz="346671" hangingPunct="0">
              <a:buSzPct val="75000"/>
              <a:buFontTx/>
              <a:buChar char="•"/>
              <a:defRPr sz="5600">
                <a:latin typeface="Helvetica Neue Light"/>
                <a:ea typeface="Helvetica Neue Light"/>
                <a:cs typeface="Helvetica Neue Light"/>
                <a:sym typeface="Helvetica Neue Light"/>
              </a:defRPr>
            </a:pPr>
            <a:r>
              <a:rPr lang="en-US" sz="2800" kern="0" dirty="0">
                <a:solidFill>
                  <a:srgbClr val="000000"/>
                </a:solidFill>
                <a:latin typeface="Blanch Caps"/>
                <a:ea typeface="Helvetica Neue" charset="0"/>
                <a:cs typeface="Helvetica Neue" charset="0"/>
                <a:sym typeface="Helvetica Neue Light"/>
              </a:rPr>
              <a:t>Serve as a flood gate to allow new pathways to develop</a:t>
            </a:r>
          </a:p>
          <a:p>
            <a:pPr defTabSz="346671" hangingPunct="0">
              <a:defRPr sz="5600">
                <a:latin typeface="Helvetica Neue Light"/>
                <a:ea typeface="Helvetica Neue Light"/>
                <a:cs typeface="Helvetica Neue Light"/>
                <a:sym typeface="Helvetica Neue Light"/>
              </a:defRPr>
            </a:pPr>
            <a:endParaRPr lang="en-US" sz="2400" kern="0" dirty="0">
              <a:solidFill>
                <a:srgbClr val="000000"/>
              </a:solidFill>
              <a:latin typeface="Helvetica Neue Light"/>
              <a:ea typeface="Helvetica Neue Light"/>
              <a:cs typeface="Helvetica Neue Light"/>
              <a:sym typeface="Helvetica Neue"/>
            </a:endParaRPr>
          </a:p>
          <a:p>
            <a:pPr marL="328211" indent="-328211" defTabSz="346671" hangingPunct="0">
              <a:buSzPct val="75000"/>
              <a:buFontTx/>
              <a:buChar char="•"/>
              <a:defRPr sz="5600">
                <a:latin typeface="Helvetica Neue Light"/>
                <a:ea typeface="Helvetica Neue Light"/>
                <a:cs typeface="Helvetica Neue Light"/>
                <a:sym typeface="Helvetica Neue Light"/>
              </a:defRPr>
            </a:pPr>
            <a:endParaRPr lang="en-US" sz="2000" kern="0" dirty="0">
              <a:solidFill>
                <a:srgbClr val="000000"/>
              </a:solidFill>
              <a:latin typeface="Helvetica Neue Light"/>
              <a:ea typeface="Helvetica Neue Light"/>
              <a:cs typeface="Helvetica Neue Light"/>
              <a:sym typeface="Helvetica Neue Light"/>
            </a:endParaRPr>
          </a:p>
        </p:txBody>
      </p:sp>
      <p:pic>
        <p:nvPicPr>
          <p:cNvPr id="325" name="Image"/>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486400" y="1103527"/>
            <a:ext cx="3657600" cy="5746699"/>
          </a:xfrm>
          <a:prstGeom prst="rect">
            <a:avLst/>
          </a:prstGeom>
          <a:ln w="12700">
            <a:miter lim="400000"/>
          </a:ln>
        </p:spPr>
      </p:pic>
      <p:sp>
        <p:nvSpPr>
          <p:cNvPr id="2" name="TextBox 1">
            <a:extLst>
              <a:ext uri="{FF2B5EF4-FFF2-40B4-BE49-F238E27FC236}">
                <a16:creationId xmlns:a16="http://schemas.microsoft.com/office/drawing/2014/main" id="{FC9CAA5F-7FBB-492A-A9D2-D53BFA9F0568}"/>
              </a:ext>
            </a:extLst>
          </p:cNvPr>
          <p:cNvSpPr txBox="1"/>
          <p:nvPr/>
        </p:nvSpPr>
        <p:spPr>
          <a:xfrm>
            <a:off x="6553200" y="6248400"/>
            <a:ext cx="3200400" cy="1508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1336" tIns="21336" rIns="21336" bIns="21336" numCol="1" spcCol="16002" rtlCol="0" anchor="ctr">
            <a:spAutoFit/>
          </a:bodyPr>
          <a:lstStyle/>
          <a:p>
            <a:pPr defTabSz="346671" hangingPunct="0"/>
            <a:r>
              <a:rPr lang="en-US" sz="700" kern="0" dirty="0">
                <a:solidFill>
                  <a:srgbClr val="000000"/>
                </a:solidFill>
                <a:sym typeface="Helvetica Light"/>
                <a:hlinkClick r:id="rId4" tooltip="http://samdailytimes.blogspot.com/2012_07_06_archive.html"/>
              </a:rPr>
              <a:t>This Photo</a:t>
            </a:r>
            <a:r>
              <a:rPr lang="en-US" sz="700" kern="0" dirty="0">
                <a:solidFill>
                  <a:srgbClr val="000000"/>
                </a:solidFill>
                <a:sym typeface="Helvetica Light"/>
              </a:rPr>
              <a:t> by Unknown Author is licensed under </a:t>
            </a:r>
            <a:r>
              <a:rPr lang="en-US" sz="700" kern="0" dirty="0">
                <a:solidFill>
                  <a:srgbClr val="000000"/>
                </a:solidFill>
                <a:sym typeface="Helvetica Light"/>
                <a:hlinkClick r:id="rId5" tooltip="https://creativecommons.org/licenses/by-nc-nd/3.0/"/>
              </a:rPr>
              <a:t>CC BY-NC-ND</a:t>
            </a:r>
            <a:endParaRPr lang="en-US" sz="700" kern="0" dirty="0">
              <a:solidFill>
                <a:srgbClr val="000000"/>
              </a:solidFill>
              <a:sym typeface="Helvetica Light"/>
            </a:endParaRPr>
          </a:p>
        </p:txBody>
      </p:sp>
    </p:spTree>
    <p:extLst>
      <p:ext uri="{BB962C8B-B14F-4D97-AF65-F5344CB8AC3E}">
        <p14:creationId xmlns:p14="http://schemas.microsoft.com/office/powerpoint/2010/main" val="55555161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What is balance?"/>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Rediscovering </a:t>
            </a:r>
          </a:p>
          <a:p>
            <a:pPr hangingPunct="0"/>
            <a:r>
              <a:rPr lang="en-US" sz="4000" b="1" kern="0" dirty="0"/>
              <a:t>Hunger and Fullness</a:t>
            </a:r>
            <a:endParaRPr sz="4000" b="1" kern="0" dirty="0"/>
          </a:p>
        </p:txBody>
      </p:sp>
      <p:graphicFrame>
        <p:nvGraphicFramePr>
          <p:cNvPr id="5" name="Content Placeholder 6"/>
          <p:cNvGraphicFramePr>
            <a:graphicFrameLocks/>
          </p:cNvGraphicFramePr>
          <p:nvPr>
            <p:extLst>
              <p:ext uri="{D42A27DB-BD31-4B8C-83A1-F6EECF244321}">
                <p14:modId xmlns:p14="http://schemas.microsoft.com/office/powerpoint/2010/main" val="1269067826"/>
              </p:ext>
            </p:extLst>
          </p:nvPr>
        </p:nvGraphicFramePr>
        <p:xfrm>
          <a:off x="1485900" y="1600206"/>
          <a:ext cx="61722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603387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What is balance?"/>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W</a:t>
            </a:r>
            <a:r>
              <a:rPr sz="4000" b="1" kern="0" dirty="0"/>
              <a:t>hat </a:t>
            </a:r>
            <a:r>
              <a:rPr lang="en-US" sz="4000" b="1" kern="0" dirty="0"/>
              <a:t>IS</a:t>
            </a:r>
            <a:r>
              <a:rPr sz="4000" b="1" kern="0" dirty="0"/>
              <a:t> </a:t>
            </a:r>
            <a:r>
              <a:rPr lang="en-US" sz="4000" b="1" kern="0" dirty="0"/>
              <a:t>B</a:t>
            </a:r>
            <a:r>
              <a:rPr sz="4000" b="1" kern="0" dirty="0"/>
              <a:t>alance?</a:t>
            </a:r>
          </a:p>
        </p:txBody>
      </p:sp>
      <p:sp>
        <p:nvSpPr>
          <p:cNvPr id="285" name="Balance is defined as “to bring to or hold in equilibrium; to move in rhythm to and from (dance); to be equal in value”…"/>
          <p:cNvSpPr txBox="1"/>
          <p:nvPr/>
        </p:nvSpPr>
        <p:spPr>
          <a:xfrm>
            <a:off x="685800" y="1647003"/>
            <a:ext cx="7772400" cy="2628412"/>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spAutoFit/>
          </a:bodyPr>
          <a:lstStyle/>
          <a:p>
            <a:pPr marL="457200" indent="-457200" defTabSz="346671" hangingPunct="0">
              <a:buFont typeface="Arial" panose="020B0604020202020204" pitchFamily="34" charset="0"/>
              <a:buChar char="•"/>
              <a:defRPr sz="6800">
                <a:latin typeface="Helvetica Neue Light"/>
                <a:ea typeface="Helvetica Neue Light"/>
                <a:cs typeface="Helvetica Neue Light"/>
                <a:sym typeface="Helvetica Neue Light"/>
              </a:defRPr>
            </a:pPr>
            <a:r>
              <a:rPr sz="2800" kern="0" dirty="0">
                <a:solidFill>
                  <a:srgbClr val="000000"/>
                </a:solidFill>
                <a:latin typeface="Blanch Caps"/>
                <a:ea typeface="Helvetica Neue Light"/>
                <a:cs typeface="Helvetica Neue Light"/>
                <a:sym typeface="Helvetica Neue Light"/>
              </a:rPr>
              <a:t>Balance is defined as “to bring t</a:t>
            </a:r>
            <a:r>
              <a:rPr lang="en-US" sz="2800" kern="0" dirty="0">
                <a:solidFill>
                  <a:srgbClr val="000000"/>
                </a:solidFill>
                <a:latin typeface="Blanch Caps"/>
                <a:ea typeface="Helvetica Neue Light"/>
                <a:cs typeface="Helvetica Neue Light"/>
                <a:sym typeface="Helvetica Neue Light"/>
              </a:rPr>
              <a:t>o</a:t>
            </a:r>
            <a:r>
              <a:rPr sz="2800" kern="0" dirty="0">
                <a:solidFill>
                  <a:srgbClr val="000000"/>
                </a:solidFill>
                <a:latin typeface="Blanch Caps"/>
                <a:ea typeface="Helvetica Neue Light"/>
                <a:cs typeface="Helvetica Neue Light"/>
                <a:sym typeface="Helvetica Neue Light"/>
              </a:rPr>
              <a:t> equilibrium</a:t>
            </a:r>
            <a:r>
              <a:rPr lang="en-US" sz="2800" kern="0" dirty="0">
                <a:solidFill>
                  <a:srgbClr val="000000"/>
                </a:solidFill>
                <a:latin typeface="Blanch Caps"/>
                <a:ea typeface="Helvetica Neue Light"/>
                <a:cs typeface="Helvetica Neue Light"/>
                <a:sym typeface="Helvetica Neue Light"/>
              </a:rPr>
              <a:t>“, “</a:t>
            </a:r>
            <a:r>
              <a:rPr sz="2800" kern="0" dirty="0">
                <a:solidFill>
                  <a:srgbClr val="000000"/>
                </a:solidFill>
                <a:latin typeface="Blanch Caps"/>
                <a:ea typeface="Helvetica Neue Light"/>
                <a:cs typeface="Helvetica Neue Light"/>
                <a:sym typeface="Helvetica Neue Light"/>
              </a:rPr>
              <a:t>equal in value”</a:t>
            </a:r>
            <a:r>
              <a:rPr lang="en-US" sz="2800" kern="0" dirty="0">
                <a:solidFill>
                  <a:srgbClr val="000000"/>
                </a:solidFill>
                <a:latin typeface="Blanch Caps"/>
                <a:ea typeface="Helvetica Neue Light"/>
                <a:cs typeface="Helvetica Neue Light"/>
                <a:sym typeface="Helvetica Neue Light"/>
              </a:rPr>
              <a:t>, including emotional stability. </a:t>
            </a:r>
          </a:p>
          <a:p>
            <a:pPr defTabSz="346671" hangingPunct="0">
              <a:defRPr sz="6800">
                <a:latin typeface="Helvetica Neue Light"/>
                <a:ea typeface="Helvetica Neue Light"/>
                <a:cs typeface="Helvetica Neue Light"/>
                <a:sym typeface="Helvetica Neue Light"/>
              </a:defRPr>
            </a:pPr>
            <a:r>
              <a:rPr lang="en-US" sz="2800" kern="0" dirty="0">
                <a:solidFill>
                  <a:srgbClr val="000000"/>
                </a:solidFill>
                <a:latin typeface="Blanch Caps"/>
                <a:ea typeface="Helvetica Neue Light"/>
                <a:cs typeface="Helvetica Neue Light"/>
                <a:sym typeface="Helvetica Neue Light"/>
              </a:rPr>
              <a:t>	</a:t>
            </a:r>
            <a:endParaRPr sz="2800" kern="0" dirty="0">
              <a:solidFill>
                <a:srgbClr val="000000"/>
              </a:solidFill>
              <a:latin typeface="Blanch Caps"/>
              <a:ea typeface="Helvetica Neue Light"/>
              <a:cs typeface="Helvetica Neue Light"/>
              <a:sym typeface="Helvetica Neue Light"/>
            </a:endParaRPr>
          </a:p>
          <a:p>
            <a:pPr marL="457200" indent="-457200" defTabSz="346671" hangingPunct="0">
              <a:buFont typeface="Arial" panose="020B0604020202020204" pitchFamily="34" charset="0"/>
              <a:buChar char="•"/>
              <a:defRPr sz="6800">
                <a:latin typeface="Helvetica Neue Light"/>
                <a:ea typeface="Helvetica Neue Light"/>
                <a:cs typeface="Helvetica Neue Light"/>
                <a:sym typeface="Helvetica Neue Light"/>
              </a:defRPr>
            </a:pPr>
            <a:r>
              <a:rPr sz="2800" kern="0" dirty="0">
                <a:solidFill>
                  <a:srgbClr val="000000"/>
                </a:solidFill>
                <a:latin typeface="Blanch Caps"/>
                <a:ea typeface="Helvetica Neue Light"/>
                <a:cs typeface="Helvetica Neue Light"/>
                <a:sym typeface="Helvetica Neue Light"/>
              </a:rPr>
              <a:t>Balance is not only in the tangible food choices </a:t>
            </a:r>
            <a:r>
              <a:rPr sz="2800" kern="0" dirty="0">
                <a:solidFill>
                  <a:srgbClr val="000000"/>
                </a:solidFill>
                <a:latin typeface="Blanch Caps"/>
                <a:ea typeface="Helvetica Neue Medium"/>
                <a:cs typeface="Helvetica Neue Medium"/>
                <a:sym typeface="Helvetica Neue Medium"/>
              </a:rPr>
              <a:t>but also the intangible emotions and judgment </a:t>
            </a:r>
            <a:r>
              <a:rPr lang="en-US" sz="2800" kern="0" dirty="0">
                <a:solidFill>
                  <a:srgbClr val="000000"/>
                </a:solidFill>
                <a:latin typeface="Blanch Caps"/>
                <a:ea typeface="Helvetica Neue Medium"/>
                <a:cs typeface="Helvetica Neue Medium"/>
                <a:sym typeface="Helvetica Neue Medium"/>
              </a:rPr>
              <a:t>around</a:t>
            </a:r>
            <a:r>
              <a:rPr sz="2800" kern="0" dirty="0">
                <a:solidFill>
                  <a:srgbClr val="000000"/>
                </a:solidFill>
                <a:latin typeface="Blanch Caps"/>
                <a:ea typeface="Helvetica Neue Medium"/>
                <a:cs typeface="Helvetica Neue Medium"/>
                <a:sym typeface="Helvetica Neue Medium"/>
              </a:rPr>
              <a:t> food</a:t>
            </a:r>
          </a:p>
        </p:txBody>
      </p:sp>
    </p:spTree>
    <p:extLst>
      <p:ext uri="{BB962C8B-B14F-4D97-AF65-F5344CB8AC3E}">
        <p14:creationId xmlns:p14="http://schemas.microsoft.com/office/powerpoint/2010/main" val="3759397079"/>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research on balance &amp; variety"/>
          <p:cNvSpPr txBox="1"/>
          <p:nvPr/>
        </p:nvSpPr>
        <p:spPr>
          <a:xfrm>
            <a:off x="442121" y="7774"/>
            <a:ext cx="8087516"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R</a:t>
            </a:r>
            <a:r>
              <a:rPr sz="4000" b="1" kern="0" dirty="0"/>
              <a:t>esearch on </a:t>
            </a:r>
            <a:r>
              <a:rPr lang="en-US" sz="4000" b="1" kern="0" dirty="0"/>
              <a:t>B</a:t>
            </a:r>
            <a:r>
              <a:rPr sz="4000" b="1" kern="0" dirty="0"/>
              <a:t>alance &amp; </a:t>
            </a:r>
            <a:r>
              <a:rPr lang="en-US" sz="4000" b="1" kern="0" dirty="0"/>
              <a:t>V</a:t>
            </a:r>
            <a:r>
              <a:rPr sz="4000" b="1" kern="0" dirty="0"/>
              <a:t>ariety</a:t>
            </a:r>
          </a:p>
        </p:txBody>
      </p:sp>
      <p:sp>
        <p:nvSpPr>
          <p:cNvPr id="321" name="Better outcomes associated w/ increase in energy dense foods…"/>
          <p:cNvSpPr txBox="1"/>
          <p:nvPr/>
        </p:nvSpPr>
        <p:spPr>
          <a:xfrm>
            <a:off x="228600" y="1455618"/>
            <a:ext cx="8686805" cy="6090898"/>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spAutoFit/>
          </a:bodyPr>
          <a:lstStyle/>
          <a:p>
            <a:pPr marL="457200" indent="-457200" defTabSz="346671" hangingPunct="0">
              <a:buFont typeface="Arial" panose="020B0604020202020204" pitchFamily="34" charset="0"/>
              <a:buChar char="•"/>
              <a:defRPr sz="7200">
                <a:latin typeface="Helvetica Neue Light"/>
                <a:ea typeface="Helvetica Neue Light"/>
                <a:cs typeface="Helvetica Neue Light"/>
                <a:sym typeface="Helvetica Neue Light"/>
              </a:defRPr>
            </a:pPr>
            <a:r>
              <a:rPr sz="2800" b="1" kern="0" dirty="0">
                <a:solidFill>
                  <a:srgbClr val="000000"/>
                </a:solidFill>
                <a:latin typeface="Blanch Caps"/>
                <a:ea typeface="Helvetica Neue Light"/>
                <a:cs typeface="Helvetica Neue Light"/>
                <a:sym typeface="Helvetica Neue Light"/>
              </a:rPr>
              <a:t>Better outcomes w/ increase in energy dense foods </a:t>
            </a:r>
          </a:p>
          <a:p>
            <a:pPr marL="826407" lvl="1" indent="-369237" defTabSz="346671" hangingPunct="0">
              <a:buSzPct val="75000"/>
              <a:buFontTx/>
              <a:buChar char="•"/>
              <a:defRPr sz="6400">
                <a:latin typeface="Helvetica Neue Light"/>
                <a:ea typeface="Helvetica Neue Light"/>
                <a:cs typeface="Helvetica Neue Light"/>
                <a:sym typeface="Helvetica Neue Light"/>
              </a:defRPr>
            </a:pPr>
            <a:r>
              <a:rPr sz="2400" kern="0" dirty="0">
                <a:solidFill>
                  <a:srgbClr val="000000"/>
                </a:solidFill>
                <a:latin typeface="Blanch Caps"/>
                <a:ea typeface="Helvetica Neue Light"/>
                <a:cs typeface="Helvetica Neue Light"/>
                <a:sym typeface="Helvetica Neue Light"/>
              </a:rPr>
              <a:t>Fats</a:t>
            </a:r>
          </a:p>
          <a:p>
            <a:pPr marL="826407" lvl="1" indent="-369237" defTabSz="346671" hangingPunct="0">
              <a:buSzPct val="75000"/>
              <a:buFontTx/>
              <a:buChar char="•"/>
              <a:defRPr sz="6400">
                <a:latin typeface="Helvetica Neue Light"/>
                <a:ea typeface="Helvetica Neue Light"/>
                <a:cs typeface="Helvetica Neue Light"/>
                <a:sym typeface="Helvetica Neue Light"/>
              </a:defRPr>
            </a:pPr>
            <a:r>
              <a:rPr sz="2400" kern="0" dirty="0">
                <a:solidFill>
                  <a:srgbClr val="000000"/>
                </a:solidFill>
                <a:latin typeface="Blanch Caps"/>
                <a:ea typeface="Helvetica Neue Light"/>
                <a:cs typeface="Helvetica Neue Light"/>
                <a:sym typeface="Helvetica Neue Light"/>
              </a:rPr>
              <a:t>Complex carbohydrates</a:t>
            </a:r>
          </a:p>
          <a:p>
            <a:pPr marL="826407" lvl="1" indent="-369237" defTabSz="346671" hangingPunct="0">
              <a:buSzPct val="75000"/>
              <a:buFontTx/>
              <a:buChar char="•"/>
              <a:defRPr sz="6400">
                <a:latin typeface="Helvetica Neue Light"/>
                <a:ea typeface="Helvetica Neue Light"/>
                <a:cs typeface="Helvetica Neue Light"/>
                <a:sym typeface="Helvetica Neue Light"/>
              </a:defRPr>
            </a:pPr>
            <a:r>
              <a:rPr lang="de-DE" sz="2400" kern="0" dirty="0">
                <a:solidFill>
                  <a:srgbClr val="000000"/>
                </a:solidFill>
                <a:latin typeface="Blanch Caps"/>
                <a:ea typeface="Helvetica Neue Light"/>
                <a:cs typeface="Helvetica Neue Light"/>
                <a:sym typeface="Helvetica Neue Light"/>
              </a:rPr>
              <a:t>Proteins*		</a:t>
            </a:r>
            <a:r>
              <a:rPr lang="de-DE" sz="2800" kern="0" dirty="0">
                <a:solidFill>
                  <a:srgbClr val="000000"/>
                </a:solidFill>
                <a:latin typeface="Blanch Caps"/>
                <a:ea typeface="Helvetica Neue Light"/>
                <a:cs typeface="Helvetica Neue Light"/>
                <a:sym typeface="Helvetica Neue Light"/>
              </a:rPr>
              <a:t>										</a:t>
            </a:r>
            <a:r>
              <a:rPr lang="de-DE" sz="1400" kern="0" dirty="0">
                <a:solidFill>
                  <a:srgbClr val="000000"/>
                </a:solidFill>
                <a:latin typeface="Blanch Caps"/>
                <a:ea typeface="Helvetica Neue Light"/>
                <a:cs typeface="Helvetica Neue Light"/>
                <a:sym typeface="Helvetica Neue Light"/>
              </a:rPr>
              <a:t>Schebendach et al., JADA 2011 </a:t>
            </a:r>
          </a:p>
          <a:p>
            <a:pPr marL="457200" indent="-457200" defTabSz="346671" hangingPunct="0">
              <a:buFont typeface="Arial" panose="020B0604020202020204" pitchFamily="34" charset="0"/>
              <a:buChar char="•"/>
              <a:defRPr sz="7200">
                <a:latin typeface="Helvetica Neue Light"/>
                <a:ea typeface="Helvetica Neue Light"/>
                <a:cs typeface="Helvetica Neue Light"/>
                <a:sym typeface="Helvetica Neue Light"/>
              </a:defRPr>
            </a:pPr>
            <a:r>
              <a:rPr lang="en-US" sz="2800" b="1" kern="0" dirty="0">
                <a:solidFill>
                  <a:srgbClr val="000000"/>
                </a:solidFill>
                <a:latin typeface="Blanch Caps"/>
                <a:ea typeface="Helvetica Neue"/>
                <a:cs typeface="Helvetica Neue"/>
                <a:sym typeface="Helvetica Neue"/>
              </a:rPr>
              <a:t>Decreased desire to binge or overeat </a:t>
            </a:r>
            <a:r>
              <a:rPr lang="en-US" sz="2800" kern="0" dirty="0">
                <a:solidFill>
                  <a:srgbClr val="000000"/>
                </a:solidFill>
                <a:latin typeface="Blanch Caps"/>
                <a:ea typeface="Helvetica Neue Light"/>
                <a:cs typeface="Helvetica Neue Light"/>
                <a:sym typeface="Helvetica Neue Light"/>
              </a:rPr>
              <a:t>after consuming meals adequate in protein					</a:t>
            </a:r>
            <a:r>
              <a:rPr lang="en-US" sz="1400" kern="0" dirty="0">
                <a:solidFill>
                  <a:srgbClr val="000000"/>
                </a:solidFill>
                <a:latin typeface="Blanch Caps"/>
                <a:ea typeface="Helvetica Neue Light"/>
                <a:cs typeface="Helvetica Neue Light"/>
                <a:sym typeface="Helvetica Neue Light"/>
              </a:rPr>
              <a:t>Herrin M, Larkin M. 2013</a:t>
            </a:r>
          </a:p>
          <a:p>
            <a:pPr marL="144003" indent="-144003" defTabSz="192004" hangingPunct="0">
              <a:defRPr sz="3200" i="1">
                <a:latin typeface="Helvetica"/>
                <a:ea typeface="Helvetica"/>
                <a:cs typeface="Helvetica"/>
                <a:sym typeface="Helvetica"/>
              </a:defRPr>
            </a:pPr>
            <a:endParaRPr lang="en-US" sz="1200" i="1" kern="0" dirty="0">
              <a:solidFill>
                <a:srgbClr val="000000"/>
              </a:solidFill>
              <a:latin typeface="Helvetica"/>
              <a:ea typeface="Helvetica"/>
              <a:cs typeface="Helvetica"/>
              <a:sym typeface="Helvetica"/>
            </a:endParaRPr>
          </a:p>
          <a:p>
            <a:pPr marL="457200" indent="-457200" defTabSz="346671" hangingPunct="0">
              <a:buFont typeface="Arial" panose="020B0604020202020204" pitchFamily="34" charset="0"/>
              <a:buChar char="•"/>
              <a:defRPr sz="7200">
                <a:latin typeface="Helvetica Neue Light"/>
                <a:ea typeface="Helvetica Neue Light"/>
                <a:cs typeface="Helvetica Neue Light"/>
                <a:sym typeface="Helvetica Neue Light"/>
              </a:defRPr>
            </a:pPr>
            <a:r>
              <a:rPr lang="en-US" sz="2800" b="1" kern="0" dirty="0">
                <a:solidFill>
                  <a:srgbClr val="000000"/>
                </a:solidFill>
                <a:latin typeface="Blanch Caps"/>
                <a:ea typeface="Helvetica Neue"/>
                <a:cs typeface="Helvetica Neue"/>
                <a:sym typeface="Helvetica Neue"/>
              </a:rPr>
              <a:t>Longer thermic effects </a:t>
            </a:r>
            <a:r>
              <a:rPr lang="en-US" sz="2800" kern="0" dirty="0">
                <a:solidFill>
                  <a:srgbClr val="000000"/>
                </a:solidFill>
                <a:latin typeface="Blanch Caps"/>
                <a:ea typeface="Helvetica Neue Light"/>
                <a:cs typeface="Helvetica Neue Light"/>
                <a:sym typeface="Helvetica Neue Light"/>
              </a:rPr>
              <a:t>after eating meals with adequate protein compared to similar amounts of carbs or fats</a:t>
            </a:r>
          </a:p>
          <a:p>
            <a:pPr lvl="2" defTabSz="346671" hangingPunct="0">
              <a:defRPr sz="7200">
                <a:latin typeface="Helvetica Neue Light"/>
                <a:ea typeface="Helvetica Neue Light"/>
                <a:cs typeface="Helvetica Neue Light"/>
                <a:sym typeface="Helvetica Neue Light"/>
              </a:defRPr>
            </a:pPr>
            <a:r>
              <a:rPr lang="en-US" sz="1400" kern="0" dirty="0">
                <a:solidFill>
                  <a:srgbClr val="000000"/>
                </a:solidFill>
                <a:latin typeface="Blanch Caps"/>
                <a:ea typeface="Helvetica Neue Light"/>
                <a:cs typeface="Helvetica Neue Light"/>
                <a:sym typeface="Helvetica Neue Light"/>
              </a:rPr>
              <a:t>															Li, Jia, et al. Nutrients 2016.</a:t>
            </a:r>
          </a:p>
          <a:p>
            <a:pPr marL="369237" indent="-369237" defTabSz="346671" hangingPunct="0">
              <a:buSzPct val="75000"/>
              <a:buFontTx/>
              <a:buChar char="•"/>
              <a:defRPr sz="6400">
                <a:latin typeface="Helvetica Neue Light"/>
                <a:ea typeface="Helvetica Neue Light"/>
                <a:cs typeface="Helvetica Neue Light"/>
                <a:sym typeface="Helvetica Neue Light"/>
              </a:defRPr>
            </a:pPr>
            <a:endParaRPr lang="en-US" sz="2800" kern="0" dirty="0">
              <a:solidFill>
                <a:srgbClr val="000000"/>
              </a:solidFill>
              <a:latin typeface="Blanch Caps"/>
              <a:ea typeface="Helvetica Neue Light"/>
              <a:cs typeface="Helvetica Neue Light"/>
              <a:sym typeface="Helvetica Neue Light"/>
            </a:endParaRPr>
          </a:p>
          <a:p>
            <a:pPr lvl="1" defTabSz="346671" hangingPunct="0">
              <a:buSzPct val="75000"/>
              <a:defRPr sz="6400">
                <a:latin typeface="Helvetica Neue Light"/>
                <a:ea typeface="Helvetica Neue Light"/>
                <a:cs typeface="Helvetica Neue Light"/>
                <a:sym typeface="Helvetica Neue Light"/>
              </a:defRPr>
            </a:pPr>
            <a:endParaRPr sz="2800" kern="0" dirty="0">
              <a:solidFill>
                <a:srgbClr val="000000"/>
              </a:solidFill>
              <a:latin typeface="Blanch Caps"/>
              <a:ea typeface="Helvetica Neue Light"/>
              <a:cs typeface="Helvetica Neue Light"/>
              <a:sym typeface="Helvetica Neue Light"/>
            </a:endParaRPr>
          </a:p>
          <a:p>
            <a:pPr defTabSz="346671" hangingPunct="0">
              <a:defRPr sz="3600">
                <a:latin typeface="Helvetica Neue Light"/>
                <a:ea typeface="Helvetica Neue Light"/>
                <a:cs typeface="Helvetica Neue Light"/>
                <a:sym typeface="Helvetica Neue Light"/>
              </a:defRPr>
            </a:pPr>
            <a:endParaRPr sz="1500" kern="0" dirty="0">
              <a:solidFill>
                <a:srgbClr val="000000"/>
              </a:solidFill>
              <a:latin typeface="Helvetica Neue Light"/>
              <a:ea typeface="Helvetica Neue Light"/>
              <a:cs typeface="Helvetica Neue Light"/>
              <a:sym typeface="Helvetica Neue Light"/>
            </a:endParaRPr>
          </a:p>
          <a:p>
            <a:pPr defTabSz="192004" hangingPunct="0">
              <a:defRPr sz="1800">
                <a:latin typeface="Helvetica"/>
                <a:ea typeface="Helvetica"/>
                <a:cs typeface="Helvetica"/>
                <a:sym typeface="Helvetica"/>
              </a:defRPr>
            </a:pPr>
            <a:endParaRPr lang="en-US" kern="0" dirty="0">
              <a:solidFill>
                <a:srgbClr val="000000"/>
              </a:solidFill>
              <a:latin typeface="Helvetica"/>
              <a:ea typeface="Helvetica"/>
              <a:cs typeface="Helvetica"/>
              <a:sym typeface="Helvetica"/>
            </a:endParaRPr>
          </a:p>
          <a:p>
            <a:pPr defTabSz="192004" hangingPunct="0">
              <a:defRPr sz="1800">
                <a:latin typeface="Helvetica"/>
                <a:ea typeface="Helvetica"/>
                <a:cs typeface="Helvetica"/>
                <a:sym typeface="Helvetica"/>
              </a:defRPr>
            </a:pPr>
            <a:endParaRPr lang="en-US" kern="0" dirty="0">
              <a:solidFill>
                <a:srgbClr val="000000"/>
              </a:solidFill>
              <a:latin typeface="Helvetica"/>
              <a:ea typeface="Helvetica"/>
              <a:cs typeface="Helvetica"/>
              <a:sym typeface="Helvetica"/>
            </a:endParaRPr>
          </a:p>
          <a:p>
            <a:pPr defTabSz="192004" hangingPunct="0">
              <a:defRPr sz="1800">
                <a:latin typeface="Helvetica"/>
                <a:ea typeface="Helvetica"/>
                <a:cs typeface="Helvetica"/>
                <a:sym typeface="Helvetica"/>
              </a:defRPr>
            </a:pPr>
            <a:endParaRPr lang="en-US" kern="0" dirty="0">
              <a:solidFill>
                <a:srgbClr val="000000"/>
              </a:solidFill>
              <a:latin typeface="Helvetica"/>
              <a:ea typeface="Helvetica"/>
              <a:cs typeface="Helvetica"/>
              <a:sym typeface="Helvetica"/>
            </a:endParaRPr>
          </a:p>
          <a:p>
            <a:pPr defTabSz="192004" hangingPunct="0">
              <a:defRPr sz="1800">
                <a:latin typeface="Helvetica"/>
                <a:ea typeface="Helvetica"/>
                <a:cs typeface="Helvetica"/>
                <a:sym typeface="Helvetica"/>
              </a:defRPr>
            </a:pPr>
            <a:endParaRPr sz="1500" kern="0" dirty="0">
              <a:solidFill>
                <a:srgbClr val="000000"/>
              </a:solidFill>
              <a:latin typeface="Helvetica"/>
              <a:ea typeface="Helvetica"/>
              <a:cs typeface="Helvetica"/>
              <a:sym typeface="Helvetica"/>
            </a:endParaRPr>
          </a:p>
          <a:p>
            <a:pPr marL="312004" indent="-120002" defTabSz="192004" hangingPunct="0">
              <a:defRPr sz="2600">
                <a:latin typeface="Helvetica"/>
                <a:ea typeface="Helvetica"/>
                <a:cs typeface="Helvetica"/>
                <a:sym typeface="Helvetica"/>
              </a:defRPr>
            </a:pPr>
            <a:endParaRPr sz="1100" kern="0" dirty="0">
              <a:solidFill>
                <a:srgbClr val="000000"/>
              </a:solidFill>
              <a:latin typeface="Helvetica"/>
              <a:ea typeface="Helvetica"/>
              <a:cs typeface="Helvetica"/>
              <a:sym typeface="Helvetica"/>
            </a:endParaRPr>
          </a:p>
        </p:txBody>
      </p:sp>
    </p:spTree>
    <p:extLst>
      <p:ext uri="{BB962C8B-B14F-4D97-AF65-F5344CB8AC3E}">
        <p14:creationId xmlns:p14="http://schemas.microsoft.com/office/powerpoint/2010/main" val="141042812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meal timing analogy"/>
          <p:cNvSpPr txBox="1"/>
          <p:nvPr/>
        </p:nvSpPr>
        <p:spPr>
          <a:xfrm>
            <a:off x="442122" y="7774"/>
            <a:ext cx="8320878"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Balance/Variety Requires Permission…</a:t>
            </a:r>
          </a:p>
        </p:txBody>
      </p:sp>
      <p:sp>
        <p:nvSpPr>
          <p:cNvPr id="33" name="Content Placeholder 8">
            <a:extLst>
              <a:ext uri="{FF2B5EF4-FFF2-40B4-BE49-F238E27FC236}">
                <a16:creationId xmlns:a16="http://schemas.microsoft.com/office/drawing/2014/main" id="{6443E1A5-9180-4AAC-A8A6-F6E3DD0C5631}"/>
              </a:ext>
            </a:extLst>
          </p:cNvPr>
          <p:cNvSpPr txBox="1">
            <a:spLocks/>
          </p:cNvSpPr>
          <p:nvPr/>
        </p:nvSpPr>
        <p:spPr>
          <a:xfrm>
            <a:off x="5029200" y="1676400"/>
            <a:ext cx="3626075" cy="4508614"/>
          </a:xfrm>
          <a:prstGeom prst="rect">
            <a:avLst/>
          </a:prstGeom>
        </p:spPr>
        <p:txBody>
          <a:bodyPr lIns="38400" tIns="19202" rIns="38400" bIns="19202"/>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0" indent="0">
              <a:buNone/>
            </a:pPr>
            <a:r>
              <a:rPr lang="en-US" sz="3200" kern="0" dirty="0">
                <a:latin typeface="Blanch Caps"/>
                <a:ea typeface="Helvetica Neue" charset="0"/>
                <a:cs typeface="Helvetica Neue" charset="0"/>
              </a:rPr>
              <a:t>How do different </a:t>
            </a:r>
            <a:r>
              <a:rPr lang="en-US" sz="3200" b="1" i="1" kern="0" dirty="0">
                <a:latin typeface="Blanch Caps"/>
                <a:ea typeface="Helvetica Neue" charset="0"/>
                <a:cs typeface="Helvetica Neue" charset="0"/>
              </a:rPr>
              <a:t>fuel</a:t>
            </a:r>
            <a:r>
              <a:rPr lang="en-US" sz="3200" kern="0" dirty="0">
                <a:latin typeface="Blanch Caps"/>
                <a:ea typeface="Helvetica Neue" charset="0"/>
                <a:cs typeface="Helvetica Neue" charset="0"/>
              </a:rPr>
              <a:t> combinations …</a:t>
            </a:r>
          </a:p>
          <a:p>
            <a:pPr lvl="1">
              <a:spcBef>
                <a:spcPts val="0"/>
              </a:spcBef>
            </a:pPr>
            <a:r>
              <a:rPr lang="en-US" sz="2800" kern="0" dirty="0">
                <a:latin typeface="Blanch Caps"/>
                <a:ea typeface="Helvetica Neue" charset="0"/>
                <a:cs typeface="Helvetica Neue" charset="0"/>
              </a:rPr>
              <a:t>Feel in your body?</a:t>
            </a:r>
          </a:p>
          <a:p>
            <a:pPr lvl="1">
              <a:spcBef>
                <a:spcPts val="0"/>
              </a:spcBef>
            </a:pPr>
            <a:r>
              <a:rPr lang="en-US" sz="2800" kern="0" dirty="0">
                <a:latin typeface="Blanch Caps"/>
                <a:ea typeface="Helvetica Neue" charset="0"/>
                <a:cs typeface="Helvetica Neue" charset="0"/>
              </a:rPr>
              <a:t>Sustain your energy?</a:t>
            </a:r>
          </a:p>
          <a:p>
            <a:pPr lvl="1">
              <a:spcBef>
                <a:spcPts val="0"/>
              </a:spcBef>
            </a:pPr>
            <a:r>
              <a:rPr lang="en-US" sz="2800" kern="0" dirty="0">
                <a:latin typeface="Blanch Caps"/>
                <a:ea typeface="Helvetica Neue" charset="0"/>
                <a:cs typeface="Helvetica Neue" charset="0"/>
              </a:rPr>
              <a:t>Change your mood?</a:t>
            </a:r>
          </a:p>
          <a:p>
            <a:pPr marL="384008" lvl="1" indent="0">
              <a:buNone/>
            </a:pPr>
            <a:endParaRPr lang="en-US" sz="3000" kern="0" dirty="0">
              <a:latin typeface="Helvetica Neue" charset="0"/>
              <a:ea typeface="Helvetica Neue" charset="0"/>
              <a:cs typeface="Helvetica Neue" charset="0"/>
            </a:endParaRPr>
          </a:p>
        </p:txBody>
      </p:sp>
      <p:pic>
        <p:nvPicPr>
          <p:cNvPr id="34" name="Content Placeholder 14">
            <a:extLst>
              <a:ext uri="{FF2B5EF4-FFF2-40B4-BE49-F238E27FC236}">
                <a16:creationId xmlns:a16="http://schemas.microsoft.com/office/drawing/2014/main" id="{9E6D323E-D0C9-4102-8AF4-647D547F63E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6200" y="1676400"/>
            <a:ext cx="4952999" cy="3962400"/>
          </a:xfrm>
          <a:prstGeom prst="rect">
            <a:avLst/>
          </a:prstGeom>
          <a:ln w="12700">
            <a:miter lim="400000"/>
          </a:ln>
        </p:spPr>
      </p:pic>
    </p:spTree>
    <p:extLst>
      <p:ext uri="{BB962C8B-B14F-4D97-AF65-F5344CB8AC3E}">
        <p14:creationId xmlns:p14="http://schemas.microsoft.com/office/powerpoint/2010/main" val="42096431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meal timing analogy"/>
          <p:cNvSpPr txBox="1"/>
          <p:nvPr/>
        </p:nvSpPr>
        <p:spPr>
          <a:xfrm>
            <a:off x="442122" y="7774"/>
            <a:ext cx="7711278"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Permission Requires Curiosity…</a:t>
            </a:r>
          </a:p>
        </p:txBody>
      </p:sp>
      <p:sp>
        <p:nvSpPr>
          <p:cNvPr id="33" name="Content Placeholder 8">
            <a:extLst>
              <a:ext uri="{FF2B5EF4-FFF2-40B4-BE49-F238E27FC236}">
                <a16:creationId xmlns:a16="http://schemas.microsoft.com/office/drawing/2014/main" id="{6443E1A5-9180-4AAC-A8A6-F6E3DD0C5631}"/>
              </a:ext>
            </a:extLst>
          </p:cNvPr>
          <p:cNvSpPr txBox="1">
            <a:spLocks/>
          </p:cNvSpPr>
          <p:nvPr/>
        </p:nvSpPr>
        <p:spPr>
          <a:xfrm>
            <a:off x="4730328" y="1676400"/>
            <a:ext cx="3924947" cy="4508614"/>
          </a:xfrm>
          <a:prstGeom prst="rect">
            <a:avLst/>
          </a:prstGeom>
        </p:spPr>
        <p:txBody>
          <a:bodyPr lIns="38400" tIns="19202" rIns="38400" bIns="19202"/>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marL="384008" lvl="1" indent="0">
              <a:buNone/>
            </a:pPr>
            <a:endParaRPr lang="en-US" sz="3000" kern="0" dirty="0">
              <a:latin typeface="Helvetica Neue" charset="0"/>
              <a:ea typeface="Helvetica Neue" charset="0"/>
              <a:cs typeface="Helvetica Neue" charset="0"/>
            </a:endParaRPr>
          </a:p>
        </p:txBody>
      </p:sp>
      <p:pic>
        <p:nvPicPr>
          <p:cNvPr id="34" name="Content Placeholder 14">
            <a:extLst>
              <a:ext uri="{FF2B5EF4-FFF2-40B4-BE49-F238E27FC236}">
                <a16:creationId xmlns:a16="http://schemas.microsoft.com/office/drawing/2014/main" id="{9E6D323E-D0C9-4102-8AF4-647D547F63E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608234" y="1285266"/>
            <a:ext cx="4084567" cy="4899748"/>
          </a:xfrm>
          <a:prstGeom prst="rect">
            <a:avLst/>
          </a:prstGeom>
          <a:ln w="12700">
            <a:miter lim="400000"/>
          </a:ln>
        </p:spPr>
      </p:pic>
      <p:sp>
        <p:nvSpPr>
          <p:cNvPr id="35" name="TextBox 34">
            <a:extLst>
              <a:ext uri="{FF2B5EF4-FFF2-40B4-BE49-F238E27FC236}">
                <a16:creationId xmlns:a16="http://schemas.microsoft.com/office/drawing/2014/main" id="{B9D80288-57E6-4D5C-9857-F080423BCC84}"/>
              </a:ext>
            </a:extLst>
          </p:cNvPr>
          <p:cNvSpPr txBox="1"/>
          <p:nvPr/>
        </p:nvSpPr>
        <p:spPr>
          <a:xfrm>
            <a:off x="2862676" y="6358978"/>
            <a:ext cx="3735303" cy="161890"/>
          </a:xfrm>
          <a:prstGeom prst="rect">
            <a:avLst/>
          </a:prstGeom>
          <a:noFill/>
        </p:spPr>
        <p:txBody>
          <a:bodyPr wrap="square" lIns="38400" tIns="19202" rIns="38400" bIns="19202" rtlCol="0">
            <a:spAutoFit/>
          </a:bodyPr>
          <a:lstStyle/>
          <a:p>
            <a:pPr algn="ctr" defTabSz="346671" hangingPunct="0"/>
            <a:r>
              <a:rPr lang="en-US" sz="800" kern="0" dirty="0">
                <a:solidFill>
                  <a:srgbClr val="000000"/>
                </a:solidFill>
                <a:sym typeface="Helvetica Light"/>
                <a:hlinkClick r:id="rId4" tooltip="https://flickr.com/photos/venosdale/6227427048"/>
              </a:rPr>
              <a:t>This Photo</a:t>
            </a:r>
            <a:r>
              <a:rPr lang="en-US" sz="800" kern="0" dirty="0">
                <a:solidFill>
                  <a:srgbClr val="000000"/>
                </a:solidFill>
                <a:sym typeface="Helvetica Light"/>
              </a:rPr>
              <a:t> by Unknown Author is licensed under </a:t>
            </a:r>
            <a:r>
              <a:rPr lang="en-US" sz="800" kern="0" dirty="0">
                <a:solidFill>
                  <a:srgbClr val="000000"/>
                </a:solidFill>
                <a:sym typeface="Helvetica Light"/>
                <a:hlinkClick r:id="rId5" tooltip="https://creativecommons.org/licenses/by-nc-nd/2.0/"/>
              </a:rPr>
              <a:t>CC BY-NC-ND</a:t>
            </a:r>
            <a:endParaRPr lang="en-US" sz="800" kern="0" dirty="0">
              <a:solidFill>
                <a:srgbClr val="000000"/>
              </a:solidFill>
              <a:sym typeface="Helvetica Light"/>
            </a:endParaRPr>
          </a:p>
        </p:txBody>
      </p:sp>
    </p:spTree>
    <p:extLst>
      <p:ext uri="{BB962C8B-B14F-4D97-AF65-F5344CB8AC3E}">
        <p14:creationId xmlns:p14="http://schemas.microsoft.com/office/powerpoint/2010/main" val="249259766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traffic cone analogy"/>
          <p:cNvSpPr txBox="1"/>
          <p:nvPr/>
        </p:nvSpPr>
        <p:spPr>
          <a:xfrm>
            <a:off x="246460" y="7774"/>
            <a:ext cx="7175372"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Flood Gate A</a:t>
            </a:r>
            <a:r>
              <a:rPr sz="4000" b="1" kern="0" dirty="0"/>
              <a:t>nalogy</a:t>
            </a:r>
          </a:p>
        </p:txBody>
      </p:sp>
      <p:sp>
        <p:nvSpPr>
          <p:cNvPr id="324" name="Traffic Cone: Consistent, regular meal and snack times…"/>
          <p:cNvSpPr txBox="1"/>
          <p:nvPr/>
        </p:nvSpPr>
        <p:spPr>
          <a:xfrm>
            <a:off x="246465" y="1308802"/>
            <a:ext cx="5122069" cy="6321731"/>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spAutoFit/>
          </a:bodyPr>
          <a:lstStyle/>
          <a:p>
            <a:pPr defTabSz="346671" hangingPunct="0">
              <a:defRPr sz="5600">
                <a:latin typeface="Helvetica Neue Light"/>
                <a:ea typeface="Helvetica Neue Light"/>
                <a:cs typeface="Helvetica Neue Light"/>
                <a:sym typeface="Helvetica Neue Light"/>
              </a:defRPr>
            </a:pPr>
            <a:r>
              <a:rPr lang="en-US" sz="3200" b="1" kern="0" dirty="0">
                <a:solidFill>
                  <a:srgbClr val="000000"/>
                </a:solidFill>
                <a:latin typeface="Blanch Caps"/>
                <a:ea typeface="Helvetica Neue Light"/>
                <a:cs typeface="Helvetica Neue Light"/>
                <a:sym typeface="Helvetica Neue"/>
              </a:rPr>
              <a:t>Flood Gate: </a:t>
            </a:r>
          </a:p>
          <a:p>
            <a:pPr defTabSz="346671" hangingPunct="0">
              <a:defRPr sz="5600">
                <a:latin typeface="Helvetica Neue Light"/>
                <a:ea typeface="Helvetica Neue Light"/>
                <a:cs typeface="Helvetica Neue Light"/>
                <a:sym typeface="Helvetica Neue Light"/>
              </a:defRPr>
            </a:pPr>
            <a:r>
              <a:rPr lang="en-US" sz="3200" i="1" kern="0" dirty="0">
                <a:solidFill>
                  <a:srgbClr val="000000"/>
                </a:solidFill>
                <a:latin typeface="Blanch Caps"/>
                <a:ea typeface="Helvetica Neue" charset="0"/>
                <a:cs typeface="Helvetica Neue" charset="0"/>
                <a:sym typeface="Helvetica Neue Light"/>
              </a:rPr>
              <a:t>Balance </a:t>
            </a:r>
            <a:r>
              <a:rPr lang="en-US" sz="3200" kern="0" dirty="0">
                <a:solidFill>
                  <a:srgbClr val="000000"/>
                </a:solidFill>
                <a:latin typeface="Blanch Caps"/>
                <a:ea typeface="Helvetica Neue" charset="0"/>
                <a:cs typeface="Helvetica Neue" charset="0"/>
                <a:sym typeface="Helvetica Neue Light"/>
              </a:rPr>
              <a:t>of </a:t>
            </a:r>
            <a:r>
              <a:rPr lang="en-US" sz="3200" i="1" kern="0" dirty="0">
                <a:solidFill>
                  <a:srgbClr val="000000"/>
                </a:solidFill>
                <a:latin typeface="Blanch Caps"/>
                <a:ea typeface="Helvetica Neue" charset="0"/>
                <a:cs typeface="Helvetica Neue" charset="0"/>
                <a:sym typeface="Helvetica Neue Light"/>
              </a:rPr>
              <a:t>fuel</a:t>
            </a:r>
            <a:r>
              <a:rPr lang="en-US" sz="3200" kern="0" dirty="0">
                <a:solidFill>
                  <a:srgbClr val="000000"/>
                </a:solidFill>
                <a:latin typeface="Blanch Caps"/>
                <a:ea typeface="Helvetica Neue" charset="0"/>
                <a:cs typeface="Helvetica Neue" charset="0"/>
                <a:sym typeface="Helvetica Neue Light"/>
              </a:rPr>
              <a:t> groups</a:t>
            </a:r>
          </a:p>
          <a:p>
            <a:pPr defTabSz="346671" hangingPunct="0">
              <a:defRPr sz="5600">
                <a:latin typeface="Helvetica Neue Light"/>
                <a:ea typeface="Helvetica Neue Light"/>
                <a:cs typeface="Helvetica Neue Light"/>
                <a:sym typeface="Helvetica Neue Light"/>
              </a:defRPr>
            </a:pPr>
            <a:endParaRPr lang="en-US" sz="3200" kern="0" dirty="0">
              <a:solidFill>
                <a:srgbClr val="000000"/>
              </a:solidFill>
              <a:latin typeface="Blanch Caps"/>
              <a:ea typeface="Helvetica Neue" charset="0"/>
              <a:cs typeface="Helvetica Neue" charset="0"/>
              <a:sym typeface="Helvetica Neue Light"/>
            </a:endParaRPr>
          </a:p>
          <a:p>
            <a:pPr marL="328211" indent="-328211" defTabSz="346671" hangingPunct="0">
              <a:buSzPct val="75000"/>
              <a:buFontTx/>
              <a:buChar char="•"/>
              <a:defRPr sz="5600">
                <a:latin typeface="Helvetica Neue Light"/>
                <a:ea typeface="Helvetica Neue Light"/>
                <a:cs typeface="Helvetica Neue Light"/>
                <a:sym typeface="Helvetica Neue Light"/>
              </a:defRPr>
            </a:pPr>
            <a:r>
              <a:rPr lang="en-US" sz="2800" kern="0" dirty="0">
                <a:solidFill>
                  <a:srgbClr val="000000"/>
                </a:solidFill>
                <a:latin typeface="Blanch Caps"/>
                <a:ea typeface="Helvetica Neue Light"/>
                <a:cs typeface="Helvetica Neue Light"/>
                <a:sym typeface="Helvetica Neue Light"/>
              </a:rPr>
              <a:t>Variety reduces cravings</a:t>
            </a:r>
          </a:p>
          <a:p>
            <a:pPr marL="328211" indent="-328211" defTabSz="346671" hangingPunct="0">
              <a:buSzPct val="75000"/>
              <a:buFontTx/>
              <a:buChar char="•"/>
              <a:defRPr sz="5600">
                <a:latin typeface="Helvetica Neue Light"/>
                <a:ea typeface="Helvetica Neue Light"/>
                <a:cs typeface="Helvetica Neue Light"/>
                <a:sym typeface="Helvetica Neue Light"/>
              </a:defRPr>
            </a:pPr>
            <a:r>
              <a:rPr lang="en-US" sz="2800" kern="0" dirty="0">
                <a:solidFill>
                  <a:srgbClr val="000000"/>
                </a:solidFill>
                <a:latin typeface="Blanch Caps"/>
                <a:ea typeface="Helvetica Neue Light"/>
                <a:cs typeface="Helvetica Neue Light"/>
                <a:sym typeface="Helvetica Neue Light"/>
              </a:rPr>
              <a:t>Choosing balance and variety requires permission</a:t>
            </a:r>
          </a:p>
          <a:p>
            <a:pPr marL="328211" indent="-328211" defTabSz="346671" hangingPunct="0">
              <a:buSzPct val="75000"/>
              <a:buFontTx/>
              <a:buChar char="•"/>
              <a:defRPr sz="5600">
                <a:latin typeface="Helvetica Neue Light"/>
                <a:ea typeface="Helvetica Neue Light"/>
                <a:cs typeface="Helvetica Neue Light"/>
                <a:sym typeface="Helvetica Neue Light"/>
              </a:defRPr>
            </a:pPr>
            <a:r>
              <a:rPr lang="en-US" sz="2800" kern="0" dirty="0">
                <a:solidFill>
                  <a:srgbClr val="000000"/>
                </a:solidFill>
                <a:latin typeface="Blanch Caps"/>
                <a:ea typeface="Helvetica Neue Light"/>
                <a:cs typeface="Helvetica Neue Light"/>
                <a:sym typeface="Helvetica Neue Light"/>
              </a:rPr>
              <a:t>Permission opens door to curiosity</a:t>
            </a:r>
          </a:p>
          <a:p>
            <a:pPr marL="328211" indent="-328211" defTabSz="346671" hangingPunct="0">
              <a:buSzPct val="75000"/>
              <a:buFontTx/>
              <a:buChar char="•"/>
              <a:defRPr sz="5600">
                <a:latin typeface="Helvetica Neue Light"/>
                <a:ea typeface="Helvetica Neue Light"/>
                <a:cs typeface="Helvetica Neue Light"/>
                <a:sym typeface="Helvetica Neue Light"/>
              </a:defRPr>
            </a:pPr>
            <a:r>
              <a:rPr lang="en-US" sz="2800" kern="0" dirty="0">
                <a:solidFill>
                  <a:srgbClr val="000000"/>
                </a:solidFill>
                <a:latin typeface="Blanch Caps"/>
                <a:ea typeface="Helvetica Neue Light"/>
                <a:cs typeface="Helvetica Neue Light"/>
                <a:sym typeface="Helvetica Neue Light"/>
              </a:rPr>
              <a:t>Curiosity reduces shame and embraces both physical and emotional responses</a:t>
            </a:r>
            <a:endParaRPr lang="en-US" sz="2800" kern="0" dirty="0">
              <a:solidFill>
                <a:srgbClr val="000000"/>
              </a:solidFill>
              <a:latin typeface="Blanch Caps"/>
              <a:ea typeface="Helvetica Neue Light"/>
              <a:cs typeface="Helvetica Neue Light"/>
              <a:sym typeface="Helvetica Neue"/>
            </a:endParaRPr>
          </a:p>
          <a:p>
            <a:pPr marL="328211" indent="-328211" defTabSz="346671" hangingPunct="0">
              <a:buSzPct val="75000"/>
              <a:buFontTx/>
              <a:buChar char="•"/>
              <a:defRPr sz="5600">
                <a:latin typeface="Helvetica Neue Light"/>
                <a:ea typeface="Helvetica Neue Light"/>
                <a:cs typeface="Helvetica Neue Light"/>
                <a:sym typeface="Helvetica Neue Light"/>
              </a:defRPr>
            </a:pPr>
            <a:endParaRPr lang="en-US" sz="2000" kern="0" dirty="0">
              <a:solidFill>
                <a:srgbClr val="000000"/>
              </a:solidFill>
              <a:latin typeface="Helvetica Neue Light"/>
              <a:ea typeface="Helvetica Neue Light"/>
              <a:cs typeface="Helvetica Neue Light"/>
              <a:sym typeface="Helvetica Neue Light"/>
            </a:endParaRPr>
          </a:p>
          <a:p>
            <a:pPr defTabSz="346671" hangingPunct="0">
              <a:defRPr sz="5600">
                <a:latin typeface="Helvetica Neue Light"/>
                <a:ea typeface="Helvetica Neue Light"/>
                <a:cs typeface="Helvetica Neue Light"/>
                <a:sym typeface="Helvetica Neue Light"/>
              </a:defRPr>
            </a:pPr>
            <a:endParaRPr lang="en-US" sz="800" kern="0" dirty="0">
              <a:solidFill>
                <a:srgbClr val="000000"/>
              </a:solidFill>
              <a:sym typeface="Helvetica Light"/>
              <a:hlinkClick r:id="rId3" tooltip="http://samdailytimes.blogspot.com/2012_07_06_archive.html"/>
            </a:endParaRPr>
          </a:p>
          <a:p>
            <a:pPr defTabSz="346671" hangingPunct="0">
              <a:defRPr sz="5600">
                <a:latin typeface="Helvetica Neue Light"/>
                <a:ea typeface="Helvetica Neue Light"/>
                <a:cs typeface="Helvetica Neue Light"/>
                <a:sym typeface="Helvetica Neue Light"/>
              </a:defRPr>
            </a:pPr>
            <a:endParaRPr lang="en-US" sz="800" kern="0" dirty="0">
              <a:solidFill>
                <a:srgbClr val="000000"/>
              </a:solidFill>
              <a:sym typeface="Helvetica Light"/>
              <a:hlinkClick r:id="rId3" tooltip="http://samdailytimes.blogspot.com/2012_07_06_archive.html"/>
            </a:endParaRPr>
          </a:p>
          <a:p>
            <a:pPr defTabSz="346671" hangingPunct="0">
              <a:defRPr sz="5600">
                <a:latin typeface="Helvetica Neue Light"/>
                <a:ea typeface="Helvetica Neue Light"/>
                <a:cs typeface="Helvetica Neue Light"/>
                <a:sym typeface="Helvetica Neue Light"/>
              </a:defRPr>
            </a:pPr>
            <a:endParaRPr lang="en-US" sz="800" kern="0" dirty="0">
              <a:solidFill>
                <a:srgbClr val="000000"/>
              </a:solidFill>
              <a:sym typeface="Helvetica Light"/>
              <a:hlinkClick r:id="rId3" tooltip="http://samdailytimes.blogspot.com/2012_07_06_archive.html"/>
            </a:endParaRPr>
          </a:p>
          <a:p>
            <a:pPr defTabSz="346671" hangingPunct="0">
              <a:defRPr sz="5600">
                <a:latin typeface="Helvetica Neue Light"/>
                <a:ea typeface="Helvetica Neue Light"/>
                <a:cs typeface="Helvetica Neue Light"/>
                <a:sym typeface="Helvetica Neue Light"/>
              </a:defRPr>
            </a:pPr>
            <a:endParaRPr lang="en-US" sz="2400" kern="0" dirty="0">
              <a:solidFill>
                <a:srgbClr val="000000"/>
              </a:solidFill>
              <a:latin typeface="Helvetica Neue Light"/>
              <a:ea typeface="Helvetica Neue Light"/>
              <a:cs typeface="Helvetica Neue Light"/>
              <a:sym typeface="Helvetica Neue"/>
            </a:endParaRPr>
          </a:p>
          <a:p>
            <a:pPr marL="328211" indent="-328211" defTabSz="346671" hangingPunct="0">
              <a:buSzPct val="75000"/>
              <a:buFontTx/>
              <a:buChar char="•"/>
              <a:defRPr sz="5600">
                <a:latin typeface="Helvetica Neue Light"/>
                <a:ea typeface="Helvetica Neue Light"/>
                <a:cs typeface="Helvetica Neue Light"/>
                <a:sym typeface="Helvetica Neue Light"/>
              </a:defRPr>
            </a:pPr>
            <a:endParaRPr lang="en-US" sz="2000" kern="0" dirty="0">
              <a:solidFill>
                <a:srgbClr val="000000"/>
              </a:solidFill>
              <a:latin typeface="Helvetica Neue Light"/>
              <a:ea typeface="Helvetica Neue Light"/>
              <a:cs typeface="Helvetica Neue Light"/>
              <a:sym typeface="Helvetica Neue Light"/>
            </a:endParaRPr>
          </a:p>
        </p:txBody>
      </p:sp>
      <p:pic>
        <p:nvPicPr>
          <p:cNvPr id="325" name="Image"/>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68534" y="1111305"/>
            <a:ext cx="3775471" cy="5738921"/>
          </a:xfrm>
          <a:prstGeom prst="rect">
            <a:avLst/>
          </a:prstGeom>
          <a:ln w="12700">
            <a:miter lim="400000"/>
          </a:ln>
        </p:spPr>
      </p:pic>
      <p:sp>
        <p:nvSpPr>
          <p:cNvPr id="2" name="Rectangle 1">
            <a:extLst>
              <a:ext uri="{FF2B5EF4-FFF2-40B4-BE49-F238E27FC236}">
                <a16:creationId xmlns:a16="http://schemas.microsoft.com/office/drawing/2014/main" id="{279B6539-E361-4DE4-B32D-4D141C937180}"/>
              </a:ext>
            </a:extLst>
          </p:cNvPr>
          <p:cNvSpPr/>
          <p:nvPr/>
        </p:nvSpPr>
        <p:spPr>
          <a:xfrm>
            <a:off x="5925268" y="6019800"/>
            <a:ext cx="2993127" cy="215444"/>
          </a:xfrm>
          <a:prstGeom prst="rect">
            <a:avLst/>
          </a:prstGeom>
        </p:spPr>
        <p:txBody>
          <a:bodyPr wrap="none">
            <a:spAutoFit/>
          </a:bodyPr>
          <a:lstStyle/>
          <a:p>
            <a:pPr algn="r" defTabSz="346671" hangingPunct="0"/>
            <a:r>
              <a:rPr lang="en-US" sz="800" kern="0" dirty="0">
                <a:solidFill>
                  <a:srgbClr val="000000"/>
                </a:solidFill>
                <a:sym typeface="Helvetica Light"/>
                <a:hlinkClick r:id="rId3" tooltip="http://samdailytimes.blogspot.com/2012_07_06_archive.html"/>
              </a:rPr>
              <a:t>This Photo</a:t>
            </a:r>
            <a:r>
              <a:rPr lang="en-US" sz="800" kern="0" dirty="0">
                <a:solidFill>
                  <a:srgbClr val="000000"/>
                </a:solidFill>
                <a:sym typeface="Helvetica Light"/>
              </a:rPr>
              <a:t> by Unknown Author is licensed under </a:t>
            </a:r>
            <a:r>
              <a:rPr lang="en-US" sz="800" kern="0" dirty="0">
                <a:solidFill>
                  <a:srgbClr val="000000"/>
                </a:solidFill>
                <a:sym typeface="Helvetica Light"/>
                <a:hlinkClick r:id="rId5" tooltip="https://creativecommons.org/licenses/by-nc-nd/3.0/"/>
              </a:rPr>
              <a:t>CC BY-NC-ND</a:t>
            </a:r>
            <a:endParaRPr lang="en-US" sz="800" kern="0" dirty="0">
              <a:solidFill>
                <a:srgbClr val="000000"/>
              </a:solidFill>
              <a:sym typeface="Helvetica Light"/>
            </a:endParaRPr>
          </a:p>
        </p:txBody>
      </p:sp>
    </p:spTree>
    <p:extLst>
      <p:ext uri="{BB962C8B-B14F-4D97-AF65-F5344CB8AC3E}">
        <p14:creationId xmlns:p14="http://schemas.microsoft.com/office/powerpoint/2010/main" val="376611223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meal timing analogy"/>
          <p:cNvSpPr txBox="1"/>
          <p:nvPr/>
        </p:nvSpPr>
        <p:spPr>
          <a:xfrm>
            <a:off x="442122" y="7774"/>
            <a:ext cx="8092278"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Rediscovering Hunger and Fullness</a:t>
            </a:r>
            <a:endParaRPr sz="4000" b="1" kern="0" dirty="0"/>
          </a:p>
        </p:txBody>
      </p:sp>
      <p:graphicFrame>
        <p:nvGraphicFramePr>
          <p:cNvPr id="32" name="Content Placeholder 6"/>
          <p:cNvGraphicFramePr>
            <a:graphicFrameLocks/>
          </p:cNvGraphicFramePr>
          <p:nvPr>
            <p:extLst>
              <p:ext uri="{D42A27DB-BD31-4B8C-83A1-F6EECF244321}">
                <p14:modId xmlns:p14="http://schemas.microsoft.com/office/powerpoint/2010/main" val="1907734294"/>
              </p:ext>
            </p:extLst>
          </p:nvPr>
        </p:nvGraphicFramePr>
        <p:xfrm>
          <a:off x="1485900" y="1600206"/>
          <a:ext cx="61722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429154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meal timing analogy"/>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Hunger and Fullness Analogies</a:t>
            </a:r>
            <a:endParaRPr sz="4000" b="1" kern="0" dirty="0"/>
          </a:p>
        </p:txBody>
      </p:sp>
      <p:pic>
        <p:nvPicPr>
          <p:cNvPr id="329" name="Image" descr="Image"/>
          <p:cNvPicPr>
            <a:picLocks noChangeAspect="1"/>
          </p:cNvPicPr>
          <p:nvPr/>
        </p:nvPicPr>
        <p:blipFill>
          <a:blip r:embed="rId3">
            <a:extLst/>
          </a:blip>
          <a:stretch>
            <a:fillRect/>
          </a:stretch>
        </p:blipFill>
        <p:spPr>
          <a:xfrm>
            <a:off x="1206237" y="2277348"/>
            <a:ext cx="2990723" cy="3884141"/>
          </a:xfrm>
          <a:prstGeom prst="rect">
            <a:avLst/>
          </a:prstGeom>
          <a:ln w="12700">
            <a:miter lim="400000"/>
          </a:ln>
        </p:spPr>
      </p:pic>
      <p:pic>
        <p:nvPicPr>
          <p:cNvPr id="330" name="Image"/>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311339" y="2277348"/>
            <a:ext cx="2578844" cy="3868266"/>
          </a:xfrm>
          <a:prstGeom prst="rect">
            <a:avLst/>
          </a:prstGeom>
          <a:ln w="12700">
            <a:miter lim="400000"/>
          </a:ln>
        </p:spPr>
      </p:pic>
      <p:sp>
        <p:nvSpPr>
          <p:cNvPr id="331" name="A New Way to Drive"/>
          <p:cNvSpPr txBox="1"/>
          <p:nvPr/>
        </p:nvSpPr>
        <p:spPr>
          <a:xfrm>
            <a:off x="2362200" y="1420431"/>
            <a:ext cx="4399956" cy="535531"/>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spAutoFit/>
          </a:bodyPr>
          <a:lstStyle>
            <a:lvl1pPr>
              <a:defRPr sz="6400" b="1">
                <a:latin typeface="Helvetica Neue"/>
                <a:ea typeface="Helvetica Neue"/>
                <a:cs typeface="Helvetica Neue"/>
                <a:sym typeface="Helvetica Neue"/>
              </a:defRPr>
            </a:lvl1pPr>
          </a:lstStyle>
          <a:p>
            <a:pPr algn="ctr" defTabSz="346671" hangingPunct="0">
              <a:defRPr b="0">
                <a:latin typeface="Helvetica Neue Light"/>
                <a:ea typeface="Helvetica Neue Light"/>
                <a:cs typeface="Helvetica Neue Light"/>
                <a:sym typeface="Helvetica Neue Light"/>
              </a:defRPr>
            </a:pPr>
            <a:r>
              <a:rPr lang="en-US" sz="3200" kern="0" dirty="0">
                <a:solidFill>
                  <a:srgbClr val="000000"/>
                </a:solidFill>
                <a:latin typeface="Blanch Caps"/>
              </a:rPr>
              <a:t>A</a:t>
            </a:r>
            <a:r>
              <a:rPr sz="3200" kern="0" dirty="0">
                <a:solidFill>
                  <a:srgbClr val="000000"/>
                </a:solidFill>
                <a:latin typeface="Blanch Caps"/>
              </a:rPr>
              <a:t> New Way to Drive</a:t>
            </a:r>
          </a:p>
        </p:txBody>
      </p:sp>
      <p:sp>
        <p:nvSpPr>
          <p:cNvPr id="332" name="Our Body’s Fuel Gage"/>
          <p:cNvSpPr txBox="1"/>
          <p:nvPr/>
        </p:nvSpPr>
        <p:spPr>
          <a:xfrm>
            <a:off x="4845918" y="1478158"/>
            <a:ext cx="3555132" cy="473976"/>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spAutoFit/>
          </a:bodyPr>
          <a:lstStyle>
            <a:lvl1pPr>
              <a:defRPr sz="6400" b="1">
                <a:latin typeface="Helvetica Neue"/>
                <a:ea typeface="Helvetica Neue"/>
                <a:cs typeface="Helvetica Neue"/>
                <a:sym typeface="Helvetica Neue"/>
              </a:defRPr>
            </a:lvl1pPr>
          </a:lstStyle>
          <a:p>
            <a:pPr algn="ctr" defTabSz="346671" hangingPunct="0">
              <a:defRPr b="0">
                <a:latin typeface="Helvetica Neue Light"/>
                <a:ea typeface="Helvetica Neue Light"/>
                <a:cs typeface="Helvetica Neue Light"/>
                <a:sym typeface="Helvetica Neue Light"/>
              </a:defRPr>
            </a:pPr>
            <a:endParaRPr lang="en-US" sz="2800" kern="0" dirty="0">
              <a:solidFill>
                <a:srgbClr val="000000"/>
              </a:solidFill>
              <a:latin typeface="Blanch Caps"/>
            </a:endParaRPr>
          </a:p>
        </p:txBody>
      </p:sp>
      <p:sp>
        <p:nvSpPr>
          <p:cNvPr id="4" name="TextBox 3">
            <a:extLst>
              <a:ext uri="{FF2B5EF4-FFF2-40B4-BE49-F238E27FC236}">
                <a16:creationId xmlns:a16="http://schemas.microsoft.com/office/drawing/2014/main" id="{40D01386-C174-4241-8182-A4E022CD7178}"/>
              </a:ext>
            </a:extLst>
          </p:cNvPr>
          <p:cNvSpPr txBox="1"/>
          <p:nvPr/>
        </p:nvSpPr>
        <p:spPr>
          <a:xfrm>
            <a:off x="5311339" y="6391835"/>
            <a:ext cx="2578844"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900">
                <a:hlinkClick r:id="rId5" tooltip="http://simple.wikipedia.org/wiki/right-_and_left-hand_traffic"/>
              </a:rPr>
              <a:t>This Photo</a:t>
            </a:r>
            <a:r>
              <a:rPr lang="en-US" sz="900"/>
              <a:t> by Unknown Author is licensed under </a:t>
            </a:r>
            <a:r>
              <a:rPr lang="en-US" sz="900">
                <a:hlinkClick r:id="rId6" tooltip="https://creativecommons.org/licenses/by-sa/3.0/"/>
              </a:rPr>
              <a:t>CC BY-SA</a:t>
            </a:r>
            <a:endParaRPr lang="en-US" sz="900"/>
          </a:p>
        </p:txBody>
      </p:sp>
    </p:spTree>
    <p:extLst>
      <p:ext uri="{BB962C8B-B14F-4D97-AF65-F5344CB8AC3E}">
        <p14:creationId xmlns:p14="http://schemas.microsoft.com/office/powerpoint/2010/main" val="2585907852"/>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traffic cone analogy"/>
          <p:cNvSpPr txBox="1"/>
          <p:nvPr/>
        </p:nvSpPr>
        <p:spPr>
          <a:xfrm>
            <a:off x="246460" y="7774"/>
            <a:ext cx="7175372"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000" b="1" kern="0" dirty="0"/>
              <a:t>Flood Gate A</a:t>
            </a:r>
            <a:r>
              <a:rPr sz="4000" b="1" kern="0" dirty="0"/>
              <a:t>nalogy</a:t>
            </a:r>
          </a:p>
        </p:txBody>
      </p:sp>
      <p:sp>
        <p:nvSpPr>
          <p:cNvPr id="324" name="Traffic Cone: Consistent, regular meal and snack times…"/>
          <p:cNvSpPr txBox="1"/>
          <p:nvPr/>
        </p:nvSpPr>
        <p:spPr>
          <a:xfrm>
            <a:off x="246465" y="1308802"/>
            <a:ext cx="4935135" cy="4475071"/>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spAutoFit/>
          </a:bodyPr>
          <a:lstStyle/>
          <a:p>
            <a:pPr defTabSz="346671" hangingPunct="0">
              <a:defRPr sz="5600">
                <a:latin typeface="Helvetica Neue Light"/>
                <a:ea typeface="Helvetica Neue Light"/>
                <a:cs typeface="Helvetica Neue Light"/>
                <a:sym typeface="Helvetica Neue Light"/>
              </a:defRPr>
            </a:pPr>
            <a:r>
              <a:rPr lang="en-US" sz="3200" b="1" kern="0" dirty="0">
                <a:solidFill>
                  <a:srgbClr val="000000"/>
                </a:solidFill>
                <a:latin typeface="Blanch Caps"/>
                <a:ea typeface="Helvetica Neue Light"/>
                <a:cs typeface="Helvetica Neue Light"/>
                <a:sym typeface="Helvetica Neue"/>
              </a:rPr>
              <a:t>Flood Gate: </a:t>
            </a:r>
          </a:p>
          <a:p>
            <a:pPr defTabSz="346671" hangingPunct="0">
              <a:defRPr sz="5600">
                <a:latin typeface="Helvetica Neue Light"/>
                <a:ea typeface="Helvetica Neue Light"/>
                <a:cs typeface="Helvetica Neue Light"/>
                <a:sym typeface="Helvetica Neue Light"/>
              </a:defRPr>
            </a:pPr>
            <a:r>
              <a:rPr lang="en-US" sz="3200" kern="0" dirty="0">
                <a:solidFill>
                  <a:srgbClr val="000000"/>
                </a:solidFill>
                <a:latin typeface="Blanch Caps"/>
                <a:ea typeface="Helvetica Neue Light"/>
                <a:cs typeface="Helvetica Neue Light"/>
                <a:sym typeface="Helvetica Neue"/>
              </a:rPr>
              <a:t>Repetition and permission</a:t>
            </a:r>
          </a:p>
          <a:p>
            <a:pPr defTabSz="346671" hangingPunct="0">
              <a:defRPr sz="5600">
                <a:latin typeface="Helvetica Neue Light"/>
                <a:ea typeface="Helvetica Neue Light"/>
                <a:cs typeface="Helvetica Neue Light"/>
                <a:sym typeface="Helvetica Neue Light"/>
              </a:defRPr>
            </a:pPr>
            <a:endParaRPr lang="en-US" sz="3200" kern="0" dirty="0">
              <a:solidFill>
                <a:srgbClr val="000000"/>
              </a:solidFill>
              <a:latin typeface="Blanch Caps"/>
              <a:ea typeface="Helvetica Neue Light"/>
              <a:cs typeface="Helvetica Neue Light"/>
              <a:sym typeface="Helvetica Neue"/>
            </a:endParaRPr>
          </a:p>
          <a:p>
            <a:pPr marL="328211" indent="-328211" defTabSz="346671" hangingPunct="0">
              <a:buSzPct val="75000"/>
              <a:buFontTx/>
              <a:buChar char="•"/>
              <a:defRPr sz="5600">
                <a:latin typeface="Helvetica Neue Light"/>
                <a:ea typeface="Helvetica Neue Light"/>
                <a:cs typeface="Helvetica Neue Light"/>
                <a:sym typeface="Helvetica Neue Light"/>
              </a:defRPr>
            </a:pPr>
            <a:r>
              <a:rPr lang="en-US" sz="2800" kern="0" dirty="0">
                <a:solidFill>
                  <a:srgbClr val="000000"/>
                </a:solidFill>
                <a:latin typeface="Blanch Caps"/>
                <a:ea typeface="Helvetica Neue Light"/>
                <a:cs typeface="Helvetica Neue Light"/>
                <a:sym typeface="Helvetica Neue Light"/>
              </a:rPr>
              <a:t>Restores confidence that change is possible</a:t>
            </a:r>
          </a:p>
          <a:p>
            <a:pPr marL="328211" indent="-328211" defTabSz="346671" hangingPunct="0">
              <a:buSzPct val="75000"/>
              <a:buFontTx/>
              <a:buChar char="•"/>
              <a:defRPr sz="5600">
                <a:latin typeface="Helvetica Neue Light"/>
                <a:ea typeface="Helvetica Neue Light"/>
                <a:cs typeface="Helvetica Neue Light"/>
                <a:sym typeface="Helvetica Neue Light"/>
              </a:defRPr>
            </a:pPr>
            <a:r>
              <a:rPr lang="en-US" sz="2800" kern="0" dirty="0">
                <a:solidFill>
                  <a:srgbClr val="000000"/>
                </a:solidFill>
                <a:latin typeface="Blanch Caps"/>
                <a:ea typeface="Helvetica Neue Light"/>
                <a:cs typeface="Helvetica Neue Light"/>
                <a:sym typeface="Helvetica Neue Light"/>
              </a:rPr>
              <a:t>Rewires by building a new pattern from repetition itself</a:t>
            </a:r>
          </a:p>
          <a:p>
            <a:pPr marL="328211" indent="-328211" defTabSz="346671" hangingPunct="0">
              <a:buSzPct val="75000"/>
              <a:buFontTx/>
              <a:buChar char="•"/>
              <a:defRPr sz="5600">
                <a:latin typeface="Helvetica Neue Light"/>
                <a:ea typeface="Helvetica Neue Light"/>
                <a:cs typeface="Helvetica Neue Light"/>
                <a:sym typeface="Helvetica Neue Light"/>
              </a:defRPr>
            </a:pPr>
            <a:endParaRPr lang="en-US" sz="2000" kern="0" dirty="0">
              <a:solidFill>
                <a:srgbClr val="000000"/>
              </a:solidFill>
              <a:latin typeface="Helvetica Neue Light"/>
              <a:ea typeface="Helvetica Neue Light"/>
              <a:cs typeface="Helvetica Neue Light"/>
              <a:sym typeface="Helvetica Neue Light"/>
            </a:endParaRPr>
          </a:p>
          <a:p>
            <a:pPr defTabSz="346671" hangingPunct="0">
              <a:defRPr sz="5600">
                <a:latin typeface="Helvetica Neue Light"/>
                <a:ea typeface="Helvetica Neue Light"/>
                <a:cs typeface="Helvetica Neue Light"/>
                <a:sym typeface="Helvetica Neue Light"/>
              </a:defRPr>
            </a:pPr>
            <a:endParaRPr lang="en-US" sz="800" kern="0" dirty="0">
              <a:solidFill>
                <a:srgbClr val="000000"/>
              </a:solidFill>
              <a:sym typeface="Helvetica Light"/>
              <a:hlinkClick r:id="rId3" tooltip="http://samdailytimes.blogspot.com/2012_07_06_archive.html"/>
            </a:endParaRPr>
          </a:p>
          <a:p>
            <a:pPr defTabSz="346671" hangingPunct="0">
              <a:defRPr sz="5600">
                <a:latin typeface="Helvetica Neue Light"/>
                <a:ea typeface="Helvetica Neue Light"/>
                <a:cs typeface="Helvetica Neue Light"/>
                <a:sym typeface="Helvetica Neue Light"/>
              </a:defRPr>
            </a:pPr>
            <a:r>
              <a:rPr lang="en-US" sz="800" kern="0" dirty="0">
                <a:solidFill>
                  <a:srgbClr val="000000"/>
                </a:solidFill>
                <a:sym typeface="Helvetica Light"/>
                <a:hlinkClick r:id="rId3" tooltip="http://samdailytimes.blogspot.com/2012_07_06_archive.html"/>
              </a:rPr>
              <a:t>This Photo</a:t>
            </a:r>
            <a:r>
              <a:rPr lang="en-US" sz="800" kern="0" dirty="0">
                <a:solidFill>
                  <a:srgbClr val="000000"/>
                </a:solidFill>
                <a:sym typeface="Helvetica Light"/>
              </a:rPr>
              <a:t> by Unknown Author is licensed under </a:t>
            </a:r>
            <a:r>
              <a:rPr lang="en-US" sz="800" kern="0" dirty="0">
                <a:solidFill>
                  <a:srgbClr val="000000"/>
                </a:solidFill>
                <a:sym typeface="Helvetica Light"/>
                <a:hlinkClick r:id="rId4" tooltip="https://creativecommons.org/licenses/by-nc-nd/3.0/"/>
              </a:rPr>
              <a:t>CC BY-NC-ND</a:t>
            </a:r>
            <a:endParaRPr lang="en-US" sz="800" kern="0" dirty="0">
              <a:solidFill>
                <a:srgbClr val="000000"/>
              </a:solidFill>
              <a:sym typeface="Helvetica Light"/>
            </a:endParaRPr>
          </a:p>
          <a:p>
            <a:pPr defTabSz="346671" hangingPunct="0">
              <a:defRPr sz="5600">
                <a:latin typeface="Helvetica Neue Light"/>
                <a:ea typeface="Helvetica Neue Light"/>
                <a:cs typeface="Helvetica Neue Light"/>
                <a:sym typeface="Helvetica Neue Light"/>
              </a:defRPr>
            </a:pPr>
            <a:endParaRPr lang="en-US" sz="2400" kern="0" dirty="0">
              <a:solidFill>
                <a:srgbClr val="000000"/>
              </a:solidFill>
              <a:latin typeface="Helvetica Neue Light"/>
              <a:ea typeface="Helvetica Neue Light"/>
              <a:cs typeface="Helvetica Neue Light"/>
              <a:sym typeface="Helvetica Neue"/>
            </a:endParaRPr>
          </a:p>
          <a:p>
            <a:pPr marL="328211" indent="-328211" defTabSz="346671" hangingPunct="0">
              <a:buSzPct val="75000"/>
              <a:buFontTx/>
              <a:buChar char="•"/>
              <a:defRPr sz="5600">
                <a:latin typeface="Helvetica Neue Light"/>
                <a:ea typeface="Helvetica Neue Light"/>
                <a:cs typeface="Helvetica Neue Light"/>
                <a:sym typeface="Helvetica Neue Light"/>
              </a:defRPr>
            </a:pPr>
            <a:endParaRPr lang="en-US" sz="2000" kern="0" dirty="0">
              <a:solidFill>
                <a:srgbClr val="000000"/>
              </a:solidFill>
              <a:latin typeface="Helvetica Neue Light"/>
              <a:ea typeface="Helvetica Neue Light"/>
              <a:cs typeface="Helvetica Neue Light"/>
              <a:sym typeface="Helvetica Neue Light"/>
            </a:endParaRPr>
          </a:p>
        </p:txBody>
      </p:sp>
      <p:pic>
        <p:nvPicPr>
          <p:cNvPr id="325" name="Image"/>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68534" y="1111305"/>
            <a:ext cx="3775471" cy="5738921"/>
          </a:xfrm>
          <a:prstGeom prst="rect">
            <a:avLst/>
          </a:prstGeom>
          <a:ln w="12700">
            <a:miter lim="400000"/>
          </a:ln>
        </p:spPr>
      </p:pic>
    </p:spTree>
    <p:extLst>
      <p:ext uri="{BB962C8B-B14F-4D97-AF65-F5344CB8AC3E}">
        <p14:creationId xmlns:p14="http://schemas.microsoft.com/office/powerpoint/2010/main" val="297579409"/>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638800" y="5334000"/>
            <a:ext cx="3276600" cy="1477328"/>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p:txBody>
      </p:sp>
      <p:sp>
        <p:nvSpPr>
          <p:cNvPr id="3" name="Content Placeholder 2"/>
          <p:cNvSpPr>
            <a:spLocks noGrp="1"/>
          </p:cNvSpPr>
          <p:nvPr>
            <p:ph idx="1"/>
          </p:nvPr>
        </p:nvSpPr>
        <p:spPr>
          <a:xfrm>
            <a:off x="457200" y="1600200"/>
            <a:ext cx="8077200" cy="4953000"/>
          </a:xfrm>
        </p:spPr>
        <p:txBody>
          <a:bodyPr>
            <a:normAutofit/>
          </a:bodyPr>
          <a:lstStyle/>
          <a:p>
            <a:r>
              <a:rPr lang="en-US" b="1" dirty="0">
                <a:latin typeface="Blanch Caps"/>
              </a:rPr>
              <a:t>Step 1: RELABEL: The art of being aware</a:t>
            </a:r>
          </a:p>
          <a:p>
            <a:pPr lvl="1"/>
            <a:r>
              <a:rPr lang="en-US" dirty="0">
                <a:latin typeface="Blanch Caps"/>
              </a:rPr>
              <a:t>Identify your thoughts and urges as uncomfortable sensations (Call it like it is!)</a:t>
            </a:r>
          </a:p>
          <a:p>
            <a:pPr lvl="2"/>
            <a:r>
              <a:rPr lang="en-US" sz="2800" dirty="0">
                <a:latin typeface="Blanch Caps"/>
              </a:rPr>
              <a:t>Instead of “I am huge”! Or “I must eat”! Or “I am sad!”...</a:t>
            </a:r>
          </a:p>
          <a:p>
            <a:pPr lvl="3"/>
            <a:r>
              <a:rPr lang="en-US" sz="2800" dirty="0">
                <a:latin typeface="Blanch Caps"/>
              </a:rPr>
              <a:t>I am having the thought…</a:t>
            </a:r>
          </a:p>
          <a:p>
            <a:pPr lvl="3"/>
            <a:r>
              <a:rPr lang="en-US" sz="2800" dirty="0">
                <a:latin typeface="Blanch Caps"/>
              </a:rPr>
              <a:t>I am having the urge…</a:t>
            </a:r>
          </a:p>
          <a:p>
            <a:pPr lvl="3"/>
            <a:r>
              <a:rPr lang="en-US" sz="2800" dirty="0">
                <a:latin typeface="Blanch Caps"/>
              </a:rPr>
              <a:t>I am having the feeling…</a:t>
            </a:r>
          </a:p>
        </p:txBody>
      </p:sp>
      <p:sp>
        <p:nvSpPr>
          <p:cNvPr id="4" name="TextBox 3"/>
          <p:cNvSpPr txBox="1"/>
          <p:nvPr/>
        </p:nvSpPr>
        <p:spPr>
          <a:xfrm>
            <a:off x="304800" y="6324600"/>
            <a:ext cx="2057400" cy="369322"/>
          </a:xfrm>
          <a:prstGeom prst="rect">
            <a:avLst/>
          </a:prstGeom>
          <a:noFill/>
        </p:spPr>
        <p:txBody>
          <a:bodyPr wrap="square" lIns="91430" tIns="45715" rIns="91430" bIns="45715" rtlCol="0">
            <a:spAutoFit/>
          </a:bodyPr>
          <a:lstStyle/>
          <a:p>
            <a:pPr defTabSz="914300"/>
            <a:r>
              <a:rPr lang="en-US" b="1" dirty="0">
                <a:solidFill>
                  <a:prstClr val="black"/>
                </a:solidFill>
                <a:sym typeface="Helvetica Light"/>
              </a:rPr>
              <a:t>(Schwartz, 2016)</a:t>
            </a:r>
          </a:p>
        </p:txBody>
      </p:sp>
      <p:sp>
        <p:nvSpPr>
          <p:cNvPr id="5" name="Title 1"/>
          <p:cNvSpPr>
            <a:spLocks noGrp="1"/>
          </p:cNvSpPr>
          <p:nvPr>
            <p:ph type="title"/>
          </p:nvPr>
        </p:nvSpPr>
        <p:spPr/>
        <p:txBody>
          <a:bodyPr/>
          <a:lstStyle/>
          <a:p>
            <a:pPr algn="l"/>
            <a:r>
              <a:rPr lang="en-US" b="1" dirty="0">
                <a:latin typeface="Blanch Caps"/>
              </a:rPr>
              <a:t>Rewiring the Brain</a:t>
            </a:r>
          </a:p>
        </p:txBody>
      </p:sp>
    </p:spTree>
    <p:extLst>
      <p:ext uri="{BB962C8B-B14F-4D97-AF65-F5344CB8AC3E}">
        <p14:creationId xmlns:p14="http://schemas.microsoft.com/office/powerpoint/2010/main" val="12476828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latin typeface="Blanch Caps"/>
              </a:rPr>
              <a:t>Step 1: RELABEL (cont’d)</a:t>
            </a:r>
          </a:p>
          <a:p>
            <a:pPr lvl="1"/>
            <a:r>
              <a:rPr lang="en-US" dirty="0">
                <a:latin typeface="Blanch Caps"/>
              </a:rPr>
              <a:t>This is mindfulness!</a:t>
            </a:r>
          </a:p>
          <a:p>
            <a:pPr lvl="2"/>
            <a:r>
              <a:rPr lang="en-US" sz="2800" dirty="0">
                <a:latin typeface="Blanch Caps"/>
              </a:rPr>
              <a:t>“Impartial spectator”</a:t>
            </a:r>
          </a:p>
          <a:p>
            <a:pPr lvl="2"/>
            <a:r>
              <a:rPr lang="en-US" sz="2800" dirty="0">
                <a:latin typeface="Blanch Caps"/>
              </a:rPr>
              <a:t>“Curious detective”</a:t>
            </a:r>
          </a:p>
        </p:txBody>
      </p:sp>
      <p:pic>
        <p:nvPicPr>
          <p:cNvPr id="5122" name="Picture 2" descr="Image result for magnifying gla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676400"/>
            <a:ext cx="3067050" cy="3505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04800" y="6324600"/>
            <a:ext cx="2057400" cy="369322"/>
          </a:xfrm>
          <a:prstGeom prst="rect">
            <a:avLst/>
          </a:prstGeom>
          <a:noFill/>
        </p:spPr>
        <p:txBody>
          <a:bodyPr wrap="square" lIns="91430" tIns="45715" rIns="91430" bIns="45715" rtlCol="0">
            <a:spAutoFit/>
          </a:bodyPr>
          <a:lstStyle/>
          <a:p>
            <a:pPr defTabSz="914300"/>
            <a:r>
              <a:rPr lang="en-US" b="1" dirty="0">
                <a:solidFill>
                  <a:prstClr val="black"/>
                </a:solidFill>
                <a:sym typeface="Helvetica Light"/>
              </a:rPr>
              <a:t>(Schwartz, 2016)</a:t>
            </a:r>
          </a:p>
        </p:txBody>
      </p:sp>
      <p:sp>
        <p:nvSpPr>
          <p:cNvPr id="6" name="Title 1"/>
          <p:cNvSpPr>
            <a:spLocks noGrp="1"/>
          </p:cNvSpPr>
          <p:nvPr>
            <p:ph type="title"/>
          </p:nvPr>
        </p:nvSpPr>
        <p:spPr/>
        <p:txBody>
          <a:bodyPr/>
          <a:lstStyle/>
          <a:p>
            <a:pPr algn="l"/>
            <a:r>
              <a:rPr lang="en-US" b="1" dirty="0">
                <a:latin typeface="Blanch Caps"/>
              </a:rPr>
              <a:t>Rewiring the Brain</a:t>
            </a:r>
          </a:p>
        </p:txBody>
      </p:sp>
      <p:sp>
        <p:nvSpPr>
          <p:cNvPr id="7" name="TextBox 6"/>
          <p:cNvSpPr txBox="1"/>
          <p:nvPr/>
        </p:nvSpPr>
        <p:spPr>
          <a:xfrm>
            <a:off x="5638800" y="5334000"/>
            <a:ext cx="3276600" cy="1477328"/>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7024037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5"/>
            <a:ext cx="4495800" cy="4525963"/>
          </a:xfrm>
        </p:spPr>
        <p:txBody>
          <a:bodyPr/>
          <a:lstStyle/>
          <a:p>
            <a:r>
              <a:rPr lang="en-US" b="1" dirty="0">
                <a:latin typeface="Blanch Caps"/>
              </a:rPr>
              <a:t>Step 2: REATTRIBUTE: </a:t>
            </a:r>
            <a:r>
              <a:rPr lang="en-US" sz="2800" b="1" dirty="0">
                <a:latin typeface="Blanch Caps"/>
              </a:rPr>
              <a:t>The different perspective</a:t>
            </a:r>
          </a:p>
          <a:p>
            <a:pPr lvl="1"/>
            <a:r>
              <a:rPr lang="en-US" dirty="0">
                <a:latin typeface="Blanch Caps"/>
              </a:rPr>
              <a:t>“This is my brain </a:t>
            </a:r>
            <a:r>
              <a:rPr lang="en-US" dirty="0" err="1">
                <a:latin typeface="Blanch Caps"/>
              </a:rPr>
              <a:t>mis</a:t>
            </a:r>
            <a:r>
              <a:rPr lang="en-US" dirty="0">
                <a:latin typeface="Blanch Caps"/>
              </a:rPr>
              <a:t>-firing”</a:t>
            </a:r>
          </a:p>
          <a:p>
            <a:pPr lvl="1"/>
            <a:r>
              <a:rPr lang="en-US" dirty="0">
                <a:latin typeface="Blanch Caps"/>
              </a:rPr>
              <a:t>“This is my brain trying to follow its well-worn path”</a:t>
            </a:r>
          </a:p>
          <a:p>
            <a:pPr lvl="1"/>
            <a:endParaRPr lang="en-US" b="1" dirty="0"/>
          </a:p>
        </p:txBody>
      </p:sp>
      <p:pic>
        <p:nvPicPr>
          <p:cNvPr id="9218" name="Picture 2" descr="Image result for brain misfi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752600"/>
            <a:ext cx="3581399" cy="3200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04800" y="6324600"/>
            <a:ext cx="2057400" cy="369322"/>
          </a:xfrm>
          <a:prstGeom prst="rect">
            <a:avLst/>
          </a:prstGeom>
          <a:noFill/>
        </p:spPr>
        <p:txBody>
          <a:bodyPr wrap="square" lIns="91430" tIns="45715" rIns="91430" bIns="45715" rtlCol="0">
            <a:spAutoFit/>
          </a:bodyPr>
          <a:lstStyle/>
          <a:p>
            <a:pPr defTabSz="914300"/>
            <a:r>
              <a:rPr lang="en-US" b="1" dirty="0">
                <a:solidFill>
                  <a:prstClr val="black"/>
                </a:solidFill>
                <a:sym typeface="Helvetica Light"/>
              </a:rPr>
              <a:t>(Schwartz, 2016)</a:t>
            </a:r>
          </a:p>
        </p:txBody>
      </p:sp>
      <p:sp>
        <p:nvSpPr>
          <p:cNvPr id="6" name="Title 1"/>
          <p:cNvSpPr>
            <a:spLocks noGrp="1"/>
          </p:cNvSpPr>
          <p:nvPr>
            <p:ph type="title"/>
          </p:nvPr>
        </p:nvSpPr>
        <p:spPr/>
        <p:txBody>
          <a:bodyPr/>
          <a:lstStyle/>
          <a:p>
            <a:pPr algn="l"/>
            <a:r>
              <a:rPr lang="en-US" b="1" dirty="0">
                <a:latin typeface="Blanch Caps"/>
              </a:rPr>
              <a:t>Rewiring the Brain</a:t>
            </a:r>
          </a:p>
        </p:txBody>
      </p:sp>
      <p:sp>
        <p:nvSpPr>
          <p:cNvPr id="7" name="TextBox 6"/>
          <p:cNvSpPr txBox="1"/>
          <p:nvPr/>
        </p:nvSpPr>
        <p:spPr>
          <a:xfrm>
            <a:off x="5638800" y="5334000"/>
            <a:ext cx="3276600" cy="1477328"/>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1496294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t>Step 3: REFOCUS: The power of attention</a:t>
            </a:r>
          </a:p>
          <a:p>
            <a:pPr lvl="1"/>
            <a:r>
              <a:rPr lang="en-US" dirty="0">
                <a:latin typeface="Blanch Caps"/>
              </a:rPr>
              <a:t>Shift the gears yourself</a:t>
            </a:r>
          </a:p>
          <a:p>
            <a:pPr lvl="1"/>
            <a:r>
              <a:rPr lang="en-US" dirty="0">
                <a:latin typeface="Blanch Caps"/>
              </a:rPr>
              <a:t>“I am experiencing an automatic urge related to my eating disorder. I need to do another behavior.”</a:t>
            </a:r>
          </a:p>
          <a:p>
            <a:pPr lvl="1"/>
            <a:r>
              <a:rPr lang="en-US" dirty="0">
                <a:latin typeface="Blanch Caps"/>
              </a:rPr>
              <a:t>Opposite action</a:t>
            </a:r>
          </a:p>
          <a:p>
            <a:pPr lvl="1"/>
            <a:r>
              <a:rPr lang="en-US" dirty="0">
                <a:latin typeface="Blanch Caps"/>
              </a:rPr>
              <a:t>15 minute rule</a:t>
            </a:r>
          </a:p>
        </p:txBody>
      </p:sp>
      <p:sp>
        <p:nvSpPr>
          <p:cNvPr id="4" name="TextBox 3"/>
          <p:cNvSpPr txBox="1"/>
          <p:nvPr/>
        </p:nvSpPr>
        <p:spPr>
          <a:xfrm>
            <a:off x="304800" y="6324600"/>
            <a:ext cx="3276600" cy="369322"/>
          </a:xfrm>
          <a:prstGeom prst="rect">
            <a:avLst/>
          </a:prstGeom>
          <a:noFill/>
        </p:spPr>
        <p:txBody>
          <a:bodyPr wrap="square" lIns="91430" tIns="45715" rIns="91430" bIns="45715" rtlCol="0">
            <a:spAutoFit/>
          </a:bodyPr>
          <a:lstStyle/>
          <a:p>
            <a:pPr defTabSz="914300"/>
            <a:r>
              <a:rPr lang="en-US" b="1" dirty="0">
                <a:solidFill>
                  <a:prstClr val="black"/>
                </a:solidFill>
                <a:sym typeface="Helvetica Light"/>
              </a:rPr>
              <a:t>(</a:t>
            </a:r>
            <a:r>
              <a:rPr lang="en-US" b="1" dirty="0" err="1">
                <a:solidFill>
                  <a:prstClr val="black"/>
                </a:solidFill>
                <a:sym typeface="Helvetica Light"/>
              </a:rPr>
              <a:t>Linehan</a:t>
            </a:r>
            <a:r>
              <a:rPr lang="en-US" b="1" dirty="0">
                <a:solidFill>
                  <a:prstClr val="black"/>
                </a:solidFill>
                <a:sym typeface="Helvetica Light"/>
              </a:rPr>
              <a:t>, 1993; Schwartz, 2016)</a:t>
            </a:r>
          </a:p>
        </p:txBody>
      </p:sp>
      <p:sp>
        <p:nvSpPr>
          <p:cNvPr id="5" name="Title 1"/>
          <p:cNvSpPr>
            <a:spLocks noGrp="1"/>
          </p:cNvSpPr>
          <p:nvPr>
            <p:ph type="title"/>
          </p:nvPr>
        </p:nvSpPr>
        <p:spPr/>
        <p:txBody>
          <a:bodyPr/>
          <a:lstStyle/>
          <a:p>
            <a:pPr algn="l"/>
            <a:r>
              <a:rPr lang="en-US" b="1" dirty="0">
                <a:latin typeface="Blanch Caps"/>
              </a:rPr>
              <a:t>Rewiring the Brain</a:t>
            </a:r>
          </a:p>
        </p:txBody>
      </p:sp>
      <p:sp>
        <p:nvSpPr>
          <p:cNvPr id="6" name="TextBox 5"/>
          <p:cNvSpPr txBox="1"/>
          <p:nvPr/>
        </p:nvSpPr>
        <p:spPr>
          <a:xfrm>
            <a:off x="5638800" y="5334000"/>
            <a:ext cx="3276600" cy="1477328"/>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394181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a:latin typeface="Blanch Caps"/>
              </a:rPr>
              <a:t>Step 4: REVALUE: The power of future</a:t>
            </a:r>
          </a:p>
          <a:p>
            <a:pPr lvl="1"/>
            <a:r>
              <a:rPr lang="en-US" dirty="0">
                <a:latin typeface="Blanch Caps"/>
              </a:rPr>
              <a:t>Wise advocate</a:t>
            </a:r>
          </a:p>
          <a:p>
            <a:pPr lvl="1"/>
            <a:r>
              <a:rPr lang="en-US" dirty="0">
                <a:latin typeface="Blanch Caps"/>
              </a:rPr>
              <a:t>Creating a life worth living</a:t>
            </a:r>
          </a:p>
          <a:p>
            <a:pPr lvl="1"/>
            <a:r>
              <a:rPr lang="en-US" sz="2400" i="1" dirty="0">
                <a:latin typeface="Blanch Caps"/>
              </a:rPr>
              <a:t> “the thought of being fat is coming and going and I’m going to have a life anyway… people live their lives in spite of their chronic pain, loss and other distressing experiences and I am right now going to live despite my thoughts.. they are not me.. and I am learning to tune them out and it takes time.”</a:t>
            </a:r>
          </a:p>
          <a:p>
            <a:pPr lvl="1"/>
            <a:endParaRPr lang="en-US" b="1" dirty="0"/>
          </a:p>
        </p:txBody>
      </p:sp>
      <p:sp>
        <p:nvSpPr>
          <p:cNvPr id="4" name="TextBox 3"/>
          <p:cNvSpPr txBox="1"/>
          <p:nvPr/>
        </p:nvSpPr>
        <p:spPr>
          <a:xfrm>
            <a:off x="304800" y="6324600"/>
            <a:ext cx="2057400" cy="369322"/>
          </a:xfrm>
          <a:prstGeom prst="rect">
            <a:avLst/>
          </a:prstGeom>
          <a:noFill/>
        </p:spPr>
        <p:txBody>
          <a:bodyPr wrap="square" lIns="91430" tIns="45715" rIns="91430" bIns="45715" rtlCol="0">
            <a:spAutoFit/>
          </a:bodyPr>
          <a:lstStyle/>
          <a:p>
            <a:pPr defTabSz="914300"/>
            <a:r>
              <a:rPr lang="en-US" b="1" dirty="0">
                <a:solidFill>
                  <a:prstClr val="black"/>
                </a:solidFill>
                <a:sym typeface="Helvetica Light"/>
              </a:rPr>
              <a:t>(Schwartz, 2016)</a:t>
            </a:r>
          </a:p>
        </p:txBody>
      </p:sp>
      <p:sp>
        <p:nvSpPr>
          <p:cNvPr id="5" name="Title 1"/>
          <p:cNvSpPr>
            <a:spLocks noGrp="1"/>
          </p:cNvSpPr>
          <p:nvPr>
            <p:ph type="title"/>
          </p:nvPr>
        </p:nvSpPr>
        <p:spPr/>
        <p:txBody>
          <a:bodyPr/>
          <a:lstStyle/>
          <a:p>
            <a:pPr algn="l"/>
            <a:r>
              <a:rPr lang="en-US" b="1" dirty="0">
                <a:latin typeface="Blanch Caps"/>
              </a:rPr>
              <a:t>Rewiring the Brain</a:t>
            </a:r>
          </a:p>
        </p:txBody>
      </p:sp>
      <p:sp>
        <p:nvSpPr>
          <p:cNvPr id="6" name="TextBox 5"/>
          <p:cNvSpPr txBox="1"/>
          <p:nvPr/>
        </p:nvSpPr>
        <p:spPr>
          <a:xfrm>
            <a:off x="5638800" y="5334000"/>
            <a:ext cx="3276600" cy="1477328"/>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7995841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a:latin typeface="Blanch Caps"/>
              </a:rPr>
              <a:t>Step 4: REVALUE: The power of future</a:t>
            </a:r>
          </a:p>
          <a:p>
            <a:pPr lvl="1"/>
            <a:r>
              <a:rPr lang="en-US" dirty="0">
                <a:latin typeface="Blanch Caps"/>
              </a:rPr>
              <a:t>Access gratitude</a:t>
            </a:r>
          </a:p>
          <a:p>
            <a:pPr lvl="2"/>
            <a:r>
              <a:rPr lang="en-US" sz="2800" dirty="0">
                <a:latin typeface="Blanch Caps"/>
              </a:rPr>
              <a:t>“Count your Blessings” exercise</a:t>
            </a:r>
          </a:p>
          <a:p>
            <a:pPr lvl="2"/>
            <a:r>
              <a:rPr lang="en-US" sz="2800" dirty="0">
                <a:latin typeface="Blanch Caps"/>
              </a:rPr>
              <a:t>Gratitude letters/gratitude phone calls</a:t>
            </a:r>
          </a:p>
        </p:txBody>
      </p:sp>
      <p:sp>
        <p:nvSpPr>
          <p:cNvPr id="4" name="Title 1"/>
          <p:cNvSpPr>
            <a:spLocks noGrp="1"/>
          </p:cNvSpPr>
          <p:nvPr>
            <p:ph type="title"/>
          </p:nvPr>
        </p:nvSpPr>
        <p:spPr/>
        <p:txBody>
          <a:bodyPr/>
          <a:lstStyle/>
          <a:p>
            <a:pPr algn="l"/>
            <a:r>
              <a:rPr lang="en-US" b="1" dirty="0">
                <a:latin typeface="Blanch Caps"/>
              </a:rPr>
              <a:t>Rewiring the Brain</a:t>
            </a:r>
          </a:p>
        </p:txBody>
      </p:sp>
      <p:sp>
        <p:nvSpPr>
          <p:cNvPr id="5" name="TextBox 4"/>
          <p:cNvSpPr txBox="1"/>
          <p:nvPr/>
        </p:nvSpPr>
        <p:spPr>
          <a:xfrm>
            <a:off x="5638800" y="5334000"/>
            <a:ext cx="3276600" cy="1477328"/>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9085781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a:latin typeface="Blanch Caps"/>
              </a:rPr>
              <a:t>Step 4: REVALUE: The power of future</a:t>
            </a:r>
          </a:p>
          <a:p>
            <a:pPr fontAlgn="base">
              <a:spcBef>
                <a:spcPct val="0"/>
              </a:spcBef>
              <a:spcAft>
                <a:spcPct val="0"/>
              </a:spcAft>
            </a:pPr>
            <a:r>
              <a:rPr lang="en-US" sz="2800" dirty="0">
                <a:latin typeface="Blanch Caps"/>
                <a:cs typeface="Arial" pitchFamily="34" charset="0"/>
              </a:rPr>
              <a:t>Identify core values and values in action</a:t>
            </a:r>
          </a:p>
          <a:p>
            <a:pPr marL="0" indent="0" fontAlgn="base">
              <a:spcBef>
                <a:spcPct val="0"/>
              </a:spcBef>
              <a:spcAft>
                <a:spcPct val="0"/>
              </a:spcAft>
              <a:buNone/>
            </a:pPr>
            <a:r>
              <a:rPr lang="en-US" b="1" dirty="0">
                <a:cs typeface="Arial" pitchFamily="34" charset="0"/>
              </a:rPr>
              <a:t>	-- </a:t>
            </a:r>
            <a:r>
              <a:rPr lang="en-US" sz="2800" dirty="0">
                <a:latin typeface="Blanch Caps"/>
                <a:cs typeface="Arial" pitchFamily="34" charset="0"/>
              </a:rPr>
              <a:t>Values questionnaire</a:t>
            </a:r>
          </a:p>
          <a:p>
            <a:pPr marL="0" indent="0" fontAlgn="base">
              <a:spcBef>
                <a:spcPct val="0"/>
              </a:spcBef>
              <a:spcAft>
                <a:spcPct val="0"/>
              </a:spcAft>
              <a:buNone/>
            </a:pPr>
            <a:r>
              <a:rPr lang="en-US" sz="2800" dirty="0">
                <a:latin typeface="Blanch Caps"/>
                <a:cs typeface="Arial" pitchFamily="34" charset="0"/>
              </a:rPr>
              <a:t>	-- Creating your “life garden”</a:t>
            </a:r>
          </a:p>
          <a:p>
            <a:endParaRPr lang="en-US" b="1" dirty="0"/>
          </a:p>
          <a:p>
            <a:pPr lvl="1"/>
            <a:endParaRPr lang="en-US" sz="2400" i="1" dirty="0"/>
          </a:p>
          <a:p>
            <a:pPr lvl="1"/>
            <a:endParaRPr lang="en-US" b="1"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630075"/>
            <a:ext cx="9144000" cy="3233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rot="-3000000">
            <a:off x="4378592" y="5284590"/>
            <a:ext cx="3200400" cy="523210"/>
          </a:xfrm>
          <a:prstGeom prst="rect">
            <a:avLst/>
          </a:prstGeom>
          <a:noFill/>
        </p:spPr>
        <p:txBody>
          <a:bodyPr wrap="square" lIns="91430" tIns="45715" rIns="91430" bIns="45715" rtlCol="0">
            <a:spAutoFit/>
          </a:bodyPr>
          <a:lstStyle/>
          <a:p>
            <a:pPr defTabSz="914300"/>
            <a:r>
              <a:rPr lang="en-US" sz="2800" b="1" dirty="0">
                <a:solidFill>
                  <a:prstClr val="black"/>
                </a:solidFill>
                <a:sym typeface="Helvetica Light"/>
              </a:rPr>
              <a:t>Family </a:t>
            </a:r>
          </a:p>
        </p:txBody>
      </p:sp>
      <p:sp>
        <p:nvSpPr>
          <p:cNvPr id="8" name="TextBox 7"/>
          <p:cNvSpPr txBox="1"/>
          <p:nvPr/>
        </p:nvSpPr>
        <p:spPr>
          <a:xfrm rot="-3840000">
            <a:off x="5165846" y="5130190"/>
            <a:ext cx="3200400" cy="523210"/>
          </a:xfrm>
          <a:prstGeom prst="rect">
            <a:avLst/>
          </a:prstGeom>
          <a:noFill/>
        </p:spPr>
        <p:txBody>
          <a:bodyPr wrap="square" lIns="91430" tIns="45715" rIns="91430" bIns="45715" rtlCol="0">
            <a:spAutoFit/>
          </a:bodyPr>
          <a:lstStyle/>
          <a:p>
            <a:pPr defTabSz="914300"/>
            <a:r>
              <a:rPr lang="en-US" sz="2800" b="1" dirty="0">
                <a:solidFill>
                  <a:prstClr val="black"/>
                </a:solidFill>
                <a:sym typeface="Helvetica Light"/>
              </a:rPr>
              <a:t>Education</a:t>
            </a:r>
          </a:p>
        </p:txBody>
      </p:sp>
      <p:sp>
        <p:nvSpPr>
          <p:cNvPr id="9" name="TextBox 8"/>
          <p:cNvSpPr txBox="1"/>
          <p:nvPr/>
        </p:nvSpPr>
        <p:spPr>
          <a:xfrm rot="15900000">
            <a:off x="5702382" y="4985383"/>
            <a:ext cx="3200400" cy="523210"/>
          </a:xfrm>
          <a:prstGeom prst="rect">
            <a:avLst/>
          </a:prstGeom>
          <a:noFill/>
        </p:spPr>
        <p:txBody>
          <a:bodyPr wrap="square" lIns="91430" tIns="45715" rIns="91430" bIns="45715" rtlCol="0">
            <a:spAutoFit/>
          </a:bodyPr>
          <a:lstStyle/>
          <a:p>
            <a:pPr defTabSz="914300"/>
            <a:r>
              <a:rPr lang="en-US" sz="2800" b="1" dirty="0">
                <a:solidFill>
                  <a:prstClr val="black"/>
                </a:solidFill>
                <a:sym typeface="Helvetica Light"/>
              </a:rPr>
              <a:t>Career </a:t>
            </a:r>
          </a:p>
        </p:txBody>
      </p:sp>
      <p:sp>
        <p:nvSpPr>
          <p:cNvPr id="10" name="TextBox 9"/>
          <p:cNvSpPr txBox="1"/>
          <p:nvPr/>
        </p:nvSpPr>
        <p:spPr>
          <a:xfrm rot="13320000">
            <a:off x="6102464" y="5417962"/>
            <a:ext cx="3200400" cy="523210"/>
          </a:xfrm>
          <a:prstGeom prst="rect">
            <a:avLst/>
          </a:prstGeom>
          <a:noFill/>
        </p:spPr>
        <p:txBody>
          <a:bodyPr wrap="square" lIns="91430" tIns="45715" rIns="91430" bIns="45715" rtlCol="0">
            <a:spAutoFit/>
          </a:bodyPr>
          <a:lstStyle/>
          <a:p>
            <a:pPr defTabSz="914300"/>
            <a:r>
              <a:rPr lang="en-US" sz="2800" b="1" dirty="0">
                <a:solidFill>
                  <a:prstClr val="black"/>
                </a:solidFill>
                <a:sym typeface="Helvetica Light"/>
              </a:rPr>
              <a:t> Spirituality</a:t>
            </a:r>
          </a:p>
        </p:txBody>
      </p:sp>
      <p:sp>
        <p:nvSpPr>
          <p:cNvPr id="11" name="TextBox 10"/>
          <p:cNvSpPr txBox="1"/>
          <p:nvPr/>
        </p:nvSpPr>
        <p:spPr>
          <a:xfrm>
            <a:off x="6903672" y="4495800"/>
            <a:ext cx="2057400" cy="369322"/>
          </a:xfrm>
          <a:prstGeom prst="rect">
            <a:avLst/>
          </a:prstGeom>
          <a:noFill/>
        </p:spPr>
        <p:txBody>
          <a:bodyPr wrap="square" lIns="91430" tIns="45715" rIns="91430" bIns="45715" rtlCol="0">
            <a:spAutoFit/>
          </a:bodyPr>
          <a:lstStyle/>
          <a:p>
            <a:pPr defTabSz="914300"/>
            <a:r>
              <a:rPr lang="en-US" b="1" dirty="0">
                <a:solidFill>
                  <a:prstClr val="black"/>
                </a:solidFill>
                <a:sym typeface="Helvetica Light"/>
              </a:rPr>
              <a:t>(Wilson, 2014)</a:t>
            </a:r>
          </a:p>
        </p:txBody>
      </p:sp>
      <p:sp>
        <p:nvSpPr>
          <p:cNvPr id="12" name="Title 1"/>
          <p:cNvSpPr>
            <a:spLocks noGrp="1"/>
          </p:cNvSpPr>
          <p:nvPr>
            <p:ph type="title"/>
          </p:nvPr>
        </p:nvSpPr>
        <p:spPr/>
        <p:txBody>
          <a:bodyPr/>
          <a:lstStyle/>
          <a:p>
            <a:pPr algn="l"/>
            <a:r>
              <a:rPr lang="en-US" b="1" dirty="0">
                <a:latin typeface="Blanch Caps"/>
              </a:rPr>
              <a:t>Rewiring the Brain</a:t>
            </a:r>
          </a:p>
        </p:txBody>
      </p:sp>
    </p:spTree>
    <p:extLst>
      <p:ext uri="{BB962C8B-B14F-4D97-AF65-F5344CB8AC3E}">
        <p14:creationId xmlns:p14="http://schemas.microsoft.com/office/powerpoint/2010/main" val="53489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conclusion"/>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800" b="1" kern="0" dirty="0"/>
              <a:t>C</a:t>
            </a:r>
            <a:r>
              <a:rPr sz="4800" b="1" kern="0" dirty="0"/>
              <a:t>onclusion</a:t>
            </a:r>
          </a:p>
        </p:txBody>
      </p:sp>
      <p:sp>
        <p:nvSpPr>
          <p:cNvPr id="392" name="Questions?"/>
          <p:cNvSpPr txBox="1"/>
          <p:nvPr/>
        </p:nvSpPr>
        <p:spPr>
          <a:xfrm>
            <a:off x="3263244" y="3276600"/>
            <a:ext cx="2665602" cy="720197"/>
          </a:xfrm>
          <a:prstGeom prst="rect">
            <a:avLst/>
          </a:prstGeom>
          <a:ln w="12700">
            <a:miter lim="400000"/>
          </a:ln>
          <a:extLst>
            <a:ext uri="{C572A759-6A51-4108-AA02-DFA0A04FC94B}">
              <ma14:wrappingTextBoxFlag xmlns:ma14="http://schemas.microsoft.com/office/mac/drawingml/2011/main" xmlns="" val="1"/>
            </a:ext>
          </a:extLst>
        </p:spPr>
        <p:txBody>
          <a:bodyPr wrap="none" lIns="21336" tIns="21336" rIns="21336" bIns="21336" anchor="ctr">
            <a:spAutoFit/>
          </a:bodyPr>
          <a:lstStyle>
            <a:lvl1pPr marL="342900" indent="-342900" algn="l" defTabSz="457200">
              <a:spcBef>
                <a:spcPts val="4700"/>
              </a:spcBef>
              <a:defRPr sz="14400">
                <a:latin typeface="Helvetica Neue Light"/>
                <a:ea typeface="Helvetica Neue Light"/>
                <a:cs typeface="Helvetica Neue Light"/>
                <a:sym typeface="Helvetica Neue Light"/>
              </a:defRPr>
            </a:lvl1pPr>
          </a:lstStyle>
          <a:p>
            <a:pPr hangingPunct="0"/>
            <a:r>
              <a:rPr sz="4400" b="1" kern="0" dirty="0">
                <a:solidFill>
                  <a:srgbClr val="000000"/>
                </a:solidFill>
                <a:latin typeface="Blanch Caps"/>
              </a:rPr>
              <a:t>Questions?</a:t>
            </a:r>
          </a:p>
        </p:txBody>
      </p:sp>
    </p:spTree>
    <p:extLst>
      <p:ext uri="{BB962C8B-B14F-4D97-AF65-F5344CB8AC3E}">
        <p14:creationId xmlns:p14="http://schemas.microsoft.com/office/powerpoint/2010/main" val="1741125640"/>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conclusion"/>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800" b="1" kern="0" dirty="0"/>
              <a:t>References</a:t>
            </a:r>
            <a:endParaRPr sz="4800" b="1" kern="0" dirty="0"/>
          </a:p>
        </p:txBody>
      </p:sp>
      <p:sp>
        <p:nvSpPr>
          <p:cNvPr id="392" name="Questions?"/>
          <p:cNvSpPr txBox="1"/>
          <p:nvPr/>
        </p:nvSpPr>
        <p:spPr>
          <a:xfrm>
            <a:off x="3263244" y="3276600"/>
            <a:ext cx="2665602" cy="720197"/>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nchor="ctr">
            <a:spAutoFit/>
          </a:bodyPr>
          <a:lstStyle>
            <a:lvl1pPr marL="342900" indent="-342900" algn="l" defTabSz="457200">
              <a:spcBef>
                <a:spcPts val="4700"/>
              </a:spcBef>
              <a:defRPr sz="14400">
                <a:latin typeface="Helvetica Neue Light"/>
                <a:ea typeface="Helvetica Neue Light"/>
                <a:cs typeface="Helvetica Neue Light"/>
                <a:sym typeface="Helvetica Neue Light"/>
              </a:defRPr>
            </a:lvl1pPr>
          </a:lstStyle>
          <a:p>
            <a:pPr hangingPunct="0"/>
            <a:endParaRPr sz="4400" b="1" kern="0" dirty="0">
              <a:solidFill>
                <a:srgbClr val="000000"/>
              </a:solidFill>
              <a:latin typeface="Blanch Caps"/>
            </a:endParaRPr>
          </a:p>
        </p:txBody>
      </p:sp>
      <p:sp>
        <p:nvSpPr>
          <p:cNvPr id="2" name="Title 1">
            <a:extLst>
              <a:ext uri="{FF2B5EF4-FFF2-40B4-BE49-F238E27FC236}">
                <a16:creationId xmlns:a16="http://schemas.microsoft.com/office/drawing/2014/main" id="{33150A3D-5054-47A6-B7CE-7C75E7047F01}"/>
              </a:ext>
            </a:extLst>
          </p:cNvPr>
          <p:cNvSpPr>
            <a:spLocks noGrp="1"/>
          </p:cNvSpPr>
          <p:nvPr>
            <p:ph type="title"/>
          </p:nvPr>
        </p:nvSpPr>
        <p:spPr>
          <a:xfrm>
            <a:off x="657457" y="63500"/>
            <a:ext cx="7877175" cy="809097"/>
          </a:xfrm>
        </p:spPr>
        <p:txBody>
          <a:bodyPr>
            <a:normAutofit/>
          </a:bodyPr>
          <a:lstStyle/>
          <a:p>
            <a:r>
              <a:rPr lang="en-US" sz="4000" b="1" dirty="0">
                <a:latin typeface="Blanch Caps"/>
              </a:rPr>
              <a:t>References</a:t>
            </a:r>
          </a:p>
        </p:txBody>
      </p:sp>
      <p:sp>
        <p:nvSpPr>
          <p:cNvPr id="3" name="Text Placeholder 2">
            <a:extLst>
              <a:ext uri="{FF2B5EF4-FFF2-40B4-BE49-F238E27FC236}">
                <a16:creationId xmlns:a16="http://schemas.microsoft.com/office/drawing/2014/main" id="{CD5F7705-C9AE-40A2-99DA-373FA39B3EA4}"/>
              </a:ext>
            </a:extLst>
          </p:cNvPr>
          <p:cNvSpPr>
            <a:spLocks noGrp="1"/>
          </p:cNvSpPr>
          <p:nvPr>
            <p:ph type="body" idx="1"/>
          </p:nvPr>
        </p:nvSpPr>
        <p:spPr>
          <a:xfrm>
            <a:off x="657457" y="685800"/>
            <a:ext cx="7877175" cy="5715000"/>
          </a:xfrm>
        </p:spPr>
        <p:txBody>
          <a:bodyPr>
            <a:normAutofit fontScale="77500" lnSpcReduction="20000"/>
          </a:bodyPr>
          <a:lstStyle/>
          <a:p>
            <a:endParaRPr lang="en-US" dirty="0"/>
          </a:p>
          <a:p>
            <a:r>
              <a:rPr lang="en-US" sz="1900" dirty="0">
                <a:latin typeface="Blanch Caps"/>
              </a:rPr>
              <a:t>Cell Press. "Delayed meal times reset body clocks." ScienceDaily. ScienceDaily, 1 June 2017. www.sciencedaily.com/releases/2017/06/170601124004.htm&gt;.</a:t>
            </a:r>
          </a:p>
          <a:p>
            <a:r>
              <a:rPr lang="en-US" sz="1900" dirty="0">
                <a:latin typeface="Blanch Caps"/>
              </a:rPr>
              <a:t>Davis C. The epidemiology and genetics of binge eating disorder. CNS </a:t>
            </a:r>
            <a:r>
              <a:rPr lang="en-US" sz="1900" dirty="0" err="1">
                <a:latin typeface="Blanch Caps"/>
              </a:rPr>
              <a:t>Spectr</a:t>
            </a:r>
            <a:r>
              <a:rPr lang="en-US" sz="1900" dirty="0">
                <a:latin typeface="Blanch Caps"/>
              </a:rPr>
              <a:t>. 2015; 20: 522-529.</a:t>
            </a:r>
          </a:p>
          <a:p>
            <a:r>
              <a:rPr lang="en-US" sz="1900" dirty="0">
                <a:latin typeface="Blanch Caps"/>
              </a:rPr>
              <a:t>Donnelly, B.,</a:t>
            </a:r>
            <a:r>
              <a:rPr lang="en-US" sz="1900" dirty="0" err="1">
                <a:latin typeface="Blanch Caps"/>
              </a:rPr>
              <a:t>Touyz</a:t>
            </a:r>
            <a:r>
              <a:rPr lang="en-US" sz="1900" dirty="0">
                <a:latin typeface="Blanch Caps"/>
              </a:rPr>
              <a:t>, S., et al. (2018). Neuroimaging in bulimia nervosa and binge eating disorder: a systematic review. Journal of Eating Disorders, 6, 3. http://doi.org/10.1186/s40337-018-0187-1</a:t>
            </a:r>
          </a:p>
          <a:p>
            <a:r>
              <a:rPr lang="en-US" sz="1900" dirty="0">
                <a:latin typeface="Blanch Caps"/>
              </a:rPr>
              <a:t>Herrin, M, Larkin M. Nutrition Counseling in the Treatment of Eating Disorders. Taylor &amp; Francis, New York; 2013.</a:t>
            </a:r>
          </a:p>
          <a:p>
            <a:r>
              <a:rPr lang="en-US" sz="1900" dirty="0">
                <a:latin typeface="Blanch Caps"/>
              </a:rPr>
              <a:t>Hill, L. (2018). A brain-based approach to eating disorder treatment. Retrieved from https://brainbasedeatingdisorders.org/etext</a:t>
            </a:r>
          </a:p>
          <a:p>
            <a:r>
              <a:rPr lang="en-US" sz="1900" dirty="0">
                <a:latin typeface="Blanch Caps"/>
              </a:rPr>
              <a:t>Holmes, M. et al. Improving Prediction of Binge Episodes by Modelling Chronicity of Dietary Restriction. European Eating Disorders Review: 12 August 2014; https://doi.org/10.1002/erv.2315 </a:t>
            </a:r>
          </a:p>
          <a:p>
            <a:r>
              <a:rPr lang="en-US" sz="1900" dirty="0">
                <a:latin typeface="Blanch Caps"/>
              </a:rPr>
              <a:t>Kelley B. (Center for Cognitive Neuroscience at Dartmouth College). “How the brain forms new habits: why willpower is not enough.” Institute of Natural Resources Workshop, Huntsville, AL. February 2013.</a:t>
            </a:r>
          </a:p>
          <a:p>
            <a:endParaRPr lang="en-US" dirty="0"/>
          </a:p>
        </p:txBody>
      </p:sp>
    </p:spTree>
    <p:extLst>
      <p:ext uri="{BB962C8B-B14F-4D97-AF65-F5344CB8AC3E}">
        <p14:creationId xmlns:p14="http://schemas.microsoft.com/office/powerpoint/2010/main" val="4088857922"/>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conclusion"/>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800" b="1" kern="0" dirty="0"/>
              <a:t>References</a:t>
            </a:r>
            <a:endParaRPr sz="4800" b="1" kern="0" dirty="0"/>
          </a:p>
        </p:txBody>
      </p:sp>
      <p:sp>
        <p:nvSpPr>
          <p:cNvPr id="392" name="Questions?"/>
          <p:cNvSpPr txBox="1"/>
          <p:nvPr/>
        </p:nvSpPr>
        <p:spPr>
          <a:xfrm>
            <a:off x="3263244" y="3276600"/>
            <a:ext cx="2665602" cy="720197"/>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nchor="ctr">
            <a:spAutoFit/>
          </a:bodyPr>
          <a:lstStyle>
            <a:lvl1pPr marL="342900" indent="-342900" algn="l" defTabSz="457200">
              <a:spcBef>
                <a:spcPts val="4700"/>
              </a:spcBef>
              <a:defRPr sz="14400">
                <a:latin typeface="Helvetica Neue Light"/>
                <a:ea typeface="Helvetica Neue Light"/>
                <a:cs typeface="Helvetica Neue Light"/>
                <a:sym typeface="Helvetica Neue Light"/>
              </a:defRPr>
            </a:lvl1pPr>
          </a:lstStyle>
          <a:p>
            <a:pPr hangingPunct="0"/>
            <a:endParaRPr sz="4400" b="1" kern="0" dirty="0">
              <a:solidFill>
                <a:srgbClr val="000000"/>
              </a:solidFill>
              <a:latin typeface="Blanch Caps"/>
            </a:endParaRPr>
          </a:p>
        </p:txBody>
      </p:sp>
      <p:sp>
        <p:nvSpPr>
          <p:cNvPr id="2" name="Title 1">
            <a:extLst>
              <a:ext uri="{FF2B5EF4-FFF2-40B4-BE49-F238E27FC236}">
                <a16:creationId xmlns:a16="http://schemas.microsoft.com/office/drawing/2014/main" id="{33150A3D-5054-47A6-B7CE-7C75E7047F01}"/>
              </a:ext>
            </a:extLst>
          </p:cNvPr>
          <p:cNvSpPr>
            <a:spLocks noGrp="1"/>
          </p:cNvSpPr>
          <p:nvPr>
            <p:ph type="title"/>
          </p:nvPr>
        </p:nvSpPr>
        <p:spPr>
          <a:xfrm>
            <a:off x="657457" y="63500"/>
            <a:ext cx="7877175" cy="809097"/>
          </a:xfrm>
        </p:spPr>
        <p:txBody>
          <a:bodyPr>
            <a:normAutofit/>
          </a:bodyPr>
          <a:lstStyle/>
          <a:p>
            <a:r>
              <a:rPr lang="en-US" sz="4000" b="1" dirty="0">
                <a:latin typeface="Blanch Caps"/>
              </a:rPr>
              <a:t>References</a:t>
            </a:r>
          </a:p>
        </p:txBody>
      </p:sp>
      <p:sp>
        <p:nvSpPr>
          <p:cNvPr id="3" name="Text Placeholder 2">
            <a:extLst>
              <a:ext uri="{FF2B5EF4-FFF2-40B4-BE49-F238E27FC236}">
                <a16:creationId xmlns:a16="http://schemas.microsoft.com/office/drawing/2014/main" id="{CD5F7705-C9AE-40A2-99DA-373FA39B3EA4}"/>
              </a:ext>
            </a:extLst>
          </p:cNvPr>
          <p:cNvSpPr>
            <a:spLocks noGrp="1"/>
          </p:cNvSpPr>
          <p:nvPr>
            <p:ph type="body" idx="1"/>
          </p:nvPr>
        </p:nvSpPr>
        <p:spPr>
          <a:xfrm>
            <a:off x="657457" y="685800"/>
            <a:ext cx="7877175" cy="5715000"/>
          </a:xfrm>
        </p:spPr>
        <p:txBody>
          <a:bodyPr>
            <a:normAutofit fontScale="77500" lnSpcReduction="20000"/>
          </a:bodyPr>
          <a:lstStyle/>
          <a:p>
            <a:r>
              <a:rPr lang="en-US" sz="2300" dirty="0">
                <a:latin typeface="Blanch Caps"/>
              </a:rPr>
              <a:t>Kessler, R., Hutson, P., Herman, B., &amp; Potenza, M. (2016). The neurobiological basis of binge eating disorder. Neuroscience Biobehavioral Review, 63, 223-238. </a:t>
            </a:r>
          </a:p>
          <a:p>
            <a:r>
              <a:rPr lang="en-US" sz="2300" dirty="0" err="1">
                <a:latin typeface="Blanch Caps"/>
              </a:rPr>
              <a:t>Lask</a:t>
            </a:r>
            <a:r>
              <a:rPr lang="en-US" sz="2300" dirty="0">
                <a:latin typeface="Blanch Caps"/>
              </a:rPr>
              <a:t>, B., &amp; Frampton, I. (2011). Eating disorders and the brain. New York: Wiley. </a:t>
            </a:r>
          </a:p>
          <a:p>
            <a:r>
              <a:rPr lang="en-US" sz="2300" dirty="0">
                <a:latin typeface="Blanch Caps"/>
              </a:rPr>
              <a:t>Li, J, Armstrong, CLH, Campbell, WW. Effects of Dietary Protein Source and Quantity during Weight Loss on Appetite, Energy Expenditure, and Cardio-Metabolic Responses. Nutrients 2016, 8(2), 63; doi:10.3390/nu8020063</a:t>
            </a:r>
          </a:p>
          <a:p>
            <a:r>
              <a:rPr lang="en-US" sz="2300" dirty="0">
                <a:latin typeface="Blanch Caps"/>
              </a:rPr>
              <a:t>Linehan, M. M. (1993). Diagnosis and treatment of mental disorders. Cognitive-behavioral treatment of borderline personality disorder. New York, NY, US: Guilford Press.</a:t>
            </a:r>
          </a:p>
          <a:p>
            <a:r>
              <a:rPr lang="en-US" sz="2300" dirty="0">
                <a:latin typeface="Blanch Caps"/>
              </a:rPr>
              <a:t>Marek RJ,  Ben-Porath DD, Federici A, et al. Targeting premeal anxiety in eating disordered clients and normal controls: a preliminary investigation into the use of mindful eating vs. distraction during food exposure. </a:t>
            </a:r>
            <a:r>
              <a:rPr lang="en-US" sz="2300" dirty="0" err="1">
                <a:latin typeface="Blanch Caps"/>
              </a:rPr>
              <a:t>Int</a:t>
            </a:r>
            <a:r>
              <a:rPr lang="en-US" sz="2300" dirty="0">
                <a:latin typeface="Blanch Caps"/>
              </a:rPr>
              <a:t> J Eat </a:t>
            </a:r>
            <a:r>
              <a:rPr lang="en-US" sz="2300" dirty="0" err="1">
                <a:latin typeface="Blanch Caps"/>
              </a:rPr>
              <a:t>Disord</a:t>
            </a:r>
            <a:r>
              <a:rPr lang="en-US" sz="2300" dirty="0">
                <a:latin typeface="Blanch Caps"/>
              </a:rPr>
              <a:t>. 2013 Sep;46(6):582-5. </a:t>
            </a:r>
            <a:r>
              <a:rPr lang="en-US" sz="2300" dirty="0" err="1">
                <a:latin typeface="Blanch Caps"/>
              </a:rPr>
              <a:t>doi</a:t>
            </a:r>
            <a:r>
              <a:rPr lang="en-US" sz="2300" dirty="0">
                <a:latin typeface="Blanch Caps"/>
              </a:rPr>
              <a:t>: 10.1002/eat.22152. </a:t>
            </a:r>
            <a:r>
              <a:rPr lang="en-US" sz="2300" dirty="0" err="1">
                <a:latin typeface="Blanch Caps"/>
              </a:rPr>
              <a:t>Epub</a:t>
            </a:r>
            <a:r>
              <a:rPr lang="en-US" sz="2300" dirty="0">
                <a:latin typeface="Blanch Caps"/>
              </a:rPr>
              <a:t> 2013 Jun 5.</a:t>
            </a:r>
          </a:p>
          <a:p>
            <a:r>
              <a:rPr lang="en-US" sz="2300" dirty="0" err="1">
                <a:latin typeface="Blanch Caps"/>
              </a:rPr>
              <a:t>Mathes</a:t>
            </a:r>
            <a:r>
              <a:rPr lang="en-US" sz="2300" dirty="0">
                <a:latin typeface="Blanch Caps"/>
              </a:rPr>
              <a:t>, W., Brownley, K., Mo, X., &amp; </a:t>
            </a:r>
            <a:r>
              <a:rPr lang="en-US" sz="2300" dirty="0" err="1">
                <a:latin typeface="Blanch Caps"/>
              </a:rPr>
              <a:t>Bulik</a:t>
            </a:r>
            <a:r>
              <a:rPr lang="en-US" sz="2300" dirty="0">
                <a:latin typeface="Blanch Caps"/>
              </a:rPr>
              <a:t>, C. (2009) The Biology of Binge Eating. </a:t>
            </a:r>
            <a:r>
              <a:rPr lang="en-US" sz="2300" i="1" dirty="0">
                <a:latin typeface="Blanch Caps"/>
              </a:rPr>
              <a:t>Appetite, 52(3),</a:t>
            </a:r>
            <a:r>
              <a:rPr lang="en-US" sz="2300" dirty="0">
                <a:latin typeface="Blanch Caps"/>
              </a:rPr>
              <a:t> 545–553. </a:t>
            </a:r>
          </a:p>
          <a:p>
            <a:endParaRPr lang="en-US" dirty="0"/>
          </a:p>
        </p:txBody>
      </p:sp>
    </p:spTree>
    <p:extLst>
      <p:ext uri="{BB962C8B-B14F-4D97-AF65-F5344CB8AC3E}">
        <p14:creationId xmlns:p14="http://schemas.microsoft.com/office/powerpoint/2010/main" val="3961780936"/>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conclusion"/>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800" b="1" kern="0" dirty="0"/>
              <a:t>References</a:t>
            </a:r>
            <a:endParaRPr sz="4800" b="1" kern="0" dirty="0"/>
          </a:p>
        </p:txBody>
      </p:sp>
      <p:sp>
        <p:nvSpPr>
          <p:cNvPr id="392" name="Questions?"/>
          <p:cNvSpPr txBox="1"/>
          <p:nvPr/>
        </p:nvSpPr>
        <p:spPr>
          <a:xfrm>
            <a:off x="3263244" y="3276600"/>
            <a:ext cx="2665602" cy="720197"/>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nchor="ctr">
            <a:spAutoFit/>
          </a:bodyPr>
          <a:lstStyle>
            <a:lvl1pPr marL="342900" indent="-342900" algn="l" defTabSz="457200">
              <a:spcBef>
                <a:spcPts val="4700"/>
              </a:spcBef>
              <a:defRPr sz="14400">
                <a:latin typeface="Helvetica Neue Light"/>
                <a:ea typeface="Helvetica Neue Light"/>
                <a:cs typeface="Helvetica Neue Light"/>
                <a:sym typeface="Helvetica Neue Light"/>
              </a:defRPr>
            </a:lvl1pPr>
          </a:lstStyle>
          <a:p>
            <a:pPr hangingPunct="0"/>
            <a:endParaRPr sz="4400" b="1" kern="0" dirty="0">
              <a:solidFill>
                <a:srgbClr val="000000"/>
              </a:solidFill>
              <a:latin typeface="Blanch Caps"/>
            </a:endParaRPr>
          </a:p>
        </p:txBody>
      </p:sp>
      <p:sp>
        <p:nvSpPr>
          <p:cNvPr id="2" name="Title 1">
            <a:extLst>
              <a:ext uri="{FF2B5EF4-FFF2-40B4-BE49-F238E27FC236}">
                <a16:creationId xmlns:a16="http://schemas.microsoft.com/office/drawing/2014/main" id="{33150A3D-5054-47A6-B7CE-7C75E7047F01}"/>
              </a:ext>
            </a:extLst>
          </p:cNvPr>
          <p:cNvSpPr>
            <a:spLocks noGrp="1"/>
          </p:cNvSpPr>
          <p:nvPr>
            <p:ph type="title"/>
          </p:nvPr>
        </p:nvSpPr>
        <p:spPr>
          <a:xfrm>
            <a:off x="657457" y="63500"/>
            <a:ext cx="7877175" cy="809097"/>
          </a:xfrm>
        </p:spPr>
        <p:txBody>
          <a:bodyPr>
            <a:normAutofit/>
          </a:bodyPr>
          <a:lstStyle/>
          <a:p>
            <a:r>
              <a:rPr lang="en-US" sz="4000" b="1" dirty="0">
                <a:latin typeface="Blanch Caps"/>
              </a:rPr>
              <a:t>References</a:t>
            </a:r>
          </a:p>
        </p:txBody>
      </p:sp>
      <p:sp>
        <p:nvSpPr>
          <p:cNvPr id="3" name="Text Placeholder 2">
            <a:extLst>
              <a:ext uri="{FF2B5EF4-FFF2-40B4-BE49-F238E27FC236}">
                <a16:creationId xmlns:a16="http://schemas.microsoft.com/office/drawing/2014/main" id="{CD5F7705-C9AE-40A2-99DA-373FA39B3EA4}"/>
              </a:ext>
            </a:extLst>
          </p:cNvPr>
          <p:cNvSpPr>
            <a:spLocks noGrp="1"/>
          </p:cNvSpPr>
          <p:nvPr>
            <p:ph type="body" idx="1"/>
          </p:nvPr>
        </p:nvSpPr>
        <p:spPr>
          <a:xfrm>
            <a:off x="657457" y="685800"/>
            <a:ext cx="7877175" cy="5562600"/>
          </a:xfrm>
        </p:spPr>
        <p:txBody>
          <a:bodyPr>
            <a:normAutofit fontScale="77500" lnSpcReduction="20000"/>
          </a:bodyPr>
          <a:lstStyle/>
          <a:p>
            <a:endParaRPr lang="en-US" dirty="0"/>
          </a:p>
          <a:p>
            <a:r>
              <a:rPr lang="en-US" sz="2300" dirty="0" err="1">
                <a:latin typeface="Blanch Caps"/>
              </a:rPr>
              <a:t>Reiff</a:t>
            </a:r>
            <a:r>
              <a:rPr lang="en-US" sz="2300" dirty="0">
                <a:latin typeface="Blanch Caps"/>
              </a:rPr>
              <a:t> DW, </a:t>
            </a:r>
            <a:r>
              <a:rPr lang="en-US" sz="2300" dirty="0" err="1">
                <a:latin typeface="Blanch Caps"/>
              </a:rPr>
              <a:t>Reiff</a:t>
            </a:r>
            <a:r>
              <a:rPr lang="en-US" sz="2300" dirty="0">
                <a:latin typeface="Blanch Caps"/>
              </a:rPr>
              <a:t> KKL. </a:t>
            </a:r>
            <a:r>
              <a:rPr lang="en-US" sz="2300" i="1" dirty="0">
                <a:latin typeface="Blanch Caps"/>
              </a:rPr>
              <a:t>Eating Disorders: Nutrition Therapy in the Recovery Process</a:t>
            </a:r>
            <a:r>
              <a:rPr lang="en-US" sz="2300" dirty="0">
                <a:latin typeface="Blanch Caps"/>
              </a:rPr>
              <a:t>, Aspen Publishers; 1997.</a:t>
            </a:r>
          </a:p>
          <a:p>
            <a:r>
              <a:rPr lang="en-US" sz="2300" dirty="0" err="1">
                <a:latin typeface="Blanch Caps"/>
              </a:rPr>
              <a:t>Schag</a:t>
            </a:r>
            <a:r>
              <a:rPr lang="en-US" sz="2300" dirty="0">
                <a:latin typeface="Blanch Caps"/>
              </a:rPr>
              <a:t> K, et al. Food-related impulsivity in obesity and binge eating disorder- A systematic review. </a:t>
            </a:r>
            <a:r>
              <a:rPr lang="en-US" sz="2300" dirty="0" err="1">
                <a:latin typeface="Blanch Caps"/>
              </a:rPr>
              <a:t>Obes</a:t>
            </a:r>
            <a:r>
              <a:rPr lang="en-US" sz="2300" dirty="0">
                <a:latin typeface="Blanch Caps"/>
              </a:rPr>
              <a:t> Rev 2013;14: 477-495</a:t>
            </a:r>
          </a:p>
          <a:p>
            <a:r>
              <a:rPr lang="en-US" sz="2300" dirty="0" err="1">
                <a:latin typeface="Blanch Caps"/>
              </a:rPr>
              <a:t>Schebendach</a:t>
            </a:r>
            <a:r>
              <a:rPr lang="en-US" sz="2300" dirty="0">
                <a:latin typeface="Blanch Caps"/>
              </a:rPr>
              <a:t>, JE, Mayer, LE, Devlin, MJ, et al. Food choice and diet variety in weight-restored patients with anorexia nervosa. J Am Diet Assoc. 2011 May; 111(5): 732-736.</a:t>
            </a:r>
          </a:p>
          <a:p>
            <a:r>
              <a:rPr lang="en-US" sz="2300" dirty="0">
                <a:latin typeface="Blanch Caps"/>
              </a:rPr>
              <a:t>Schwartz, J. (2016). Brain lock: Free yourself from obsessive-compulsive behavior. New York: Harpers Collins. </a:t>
            </a:r>
          </a:p>
          <a:p>
            <a:r>
              <a:rPr lang="en-US" sz="2300" dirty="0">
                <a:latin typeface="Blanch Caps"/>
              </a:rPr>
              <a:t>Sherman, H, </a:t>
            </a:r>
            <a:r>
              <a:rPr lang="en-US" sz="2300" dirty="0" err="1">
                <a:latin typeface="Blanch Caps"/>
              </a:rPr>
              <a:t>Genzer</a:t>
            </a:r>
            <a:r>
              <a:rPr lang="en-US" sz="2300" dirty="0">
                <a:latin typeface="Blanch Caps"/>
              </a:rPr>
              <a:t> Y, Cohen R, et al. Timed high-fat diet resets circadian metabolism and prevents obesity. FASEB J. 2012 Aug;26(8):3493-502. </a:t>
            </a:r>
            <a:r>
              <a:rPr lang="en-US" sz="2300" dirty="0" err="1">
                <a:latin typeface="Blanch Caps"/>
              </a:rPr>
              <a:t>doi</a:t>
            </a:r>
            <a:r>
              <a:rPr lang="en-US" sz="2300" dirty="0">
                <a:latin typeface="Blanch Caps"/>
              </a:rPr>
              <a:t>: 10.1096/fj.12-208868. </a:t>
            </a:r>
            <a:r>
              <a:rPr lang="en-US" sz="2300" dirty="0" err="1">
                <a:latin typeface="Blanch Caps"/>
              </a:rPr>
              <a:t>Epub</a:t>
            </a:r>
            <a:r>
              <a:rPr lang="en-US" sz="2300" dirty="0">
                <a:latin typeface="Blanch Caps"/>
              </a:rPr>
              <a:t> 2012 May 16.</a:t>
            </a:r>
          </a:p>
          <a:p>
            <a:r>
              <a:rPr lang="en-US" sz="2300" dirty="0">
                <a:latin typeface="Blanch Caps"/>
              </a:rPr>
              <a:t>Sophie M.T. </a:t>
            </a:r>
            <a:r>
              <a:rPr lang="en-US" sz="2300" dirty="0" err="1">
                <a:latin typeface="Blanch Caps"/>
              </a:rPr>
              <a:t>Wehrens</a:t>
            </a:r>
            <a:r>
              <a:rPr lang="en-US" sz="2300" dirty="0">
                <a:latin typeface="Blanch Caps"/>
              </a:rPr>
              <a:t>, S.C., Isherwood, C, et al. Meal Timing Regulates the Human Circadian System. Current Biology, 2017; DOI: </a:t>
            </a:r>
            <a:r>
              <a:rPr lang="en-US" sz="2300" u="sng" dirty="0">
                <a:latin typeface="Blanch Caps"/>
                <a:hlinkClick r:id="rId3"/>
              </a:rPr>
              <a:t>10.1016/j.cub.2017.04.059</a:t>
            </a:r>
            <a:endParaRPr lang="en-US" sz="2300" dirty="0">
              <a:latin typeface="Blanch Caps"/>
              <a:hlinkClick r:id="rId3"/>
            </a:endParaRPr>
          </a:p>
          <a:p>
            <a:endParaRPr lang="en-US" dirty="0"/>
          </a:p>
        </p:txBody>
      </p:sp>
    </p:spTree>
    <p:extLst>
      <p:ext uri="{BB962C8B-B14F-4D97-AF65-F5344CB8AC3E}">
        <p14:creationId xmlns:p14="http://schemas.microsoft.com/office/powerpoint/2010/main" val="1686833133"/>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conclusion"/>
          <p:cNvSpPr txBox="1"/>
          <p:nvPr/>
        </p:nvSpPr>
        <p:spPr>
          <a:xfrm>
            <a:off x="442122" y="7774"/>
            <a:ext cx="6979710" cy="1103528"/>
          </a:xfrm>
          <a:prstGeom prst="rect">
            <a:avLst/>
          </a:prstGeom>
          <a:ln w="12700">
            <a:miter lim="400000"/>
          </a:ln>
          <a:extLst>
            <a:ext uri="{C572A759-6A51-4108-AA02-DFA0A04FC94B}">
              <ma14:wrappingTextBoxFlag xmlns:ma14="http://schemas.microsoft.com/office/mac/drawingml/2011/main" xmlns="" val="1"/>
            </a:ext>
          </a:extLst>
        </p:spPr>
        <p:txBody>
          <a:bodyPr lIns="21336" tIns="21336" rIns="21336" bIns="21336" anchor="ctr"/>
          <a:lstStyle>
            <a:lvl1pPr algn="l" defTabSz="457200">
              <a:defRPr sz="12500">
                <a:solidFill>
                  <a:srgbClr val="FFFFFF"/>
                </a:solidFill>
                <a:latin typeface="Blanch Caps"/>
                <a:ea typeface="Blanch Caps"/>
                <a:cs typeface="Blanch Caps"/>
                <a:sym typeface="Blanch Caps"/>
              </a:defRPr>
            </a:lvl1pPr>
          </a:lstStyle>
          <a:p>
            <a:pPr hangingPunct="0"/>
            <a:r>
              <a:rPr lang="en-US" sz="4800" b="1" kern="0" dirty="0"/>
              <a:t>References</a:t>
            </a:r>
            <a:endParaRPr sz="4800" b="1" kern="0" dirty="0"/>
          </a:p>
        </p:txBody>
      </p:sp>
      <p:sp>
        <p:nvSpPr>
          <p:cNvPr id="392" name="Questions?"/>
          <p:cNvSpPr txBox="1"/>
          <p:nvPr/>
        </p:nvSpPr>
        <p:spPr>
          <a:xfrm>
            <a:off x="3263244" y="3276600"/>
            <a:ext cx="2665602" cy="720197"/>
          </a:xfrm>
          <a:prstGeom prst="rect">
            <a:avLst/>
          </a:prstGeom>
          <a:ln w="12700">
            <a:miter lim="400000"/>
          </a:ln>
          <a:extLst>
            <a:ext uri="{C572A759-6A51-4108-AA02-DFA0A04FC94B}">
              <ma14:wrappingTextBoxFlag xmlns:ma14="http://schemas.microsoft.com/office/mac/drawingml/2011/main" xmlns="" val="1"/>
            </a:ext>
          </a:extLst>
        </p:spPr>
        <p:txBody>
          <a:bodyPr wrap="square" lIns="21336" tIns="21336" rIns="21336" bIns="21336" anchor="ctr">
            <a:spAutoFit/>
          </a:bodyPr>
          <a:lstStyle>
            <a:lvl1pPr marL="342900" indent="-342900" algn="l" defTabSz="457200">
              <a:spcBef>
                <a:spcPts val="4700"/>
              </a:spcBef>
              <a:defRPr sz="14400">
                <a:latin typeface="Helvetica Neue Light"/>
                <a:ea typeface="Helvetica Neue Light"/>
                <a:cs typeface="Helvetica Neue Light"/>
                <a:sym typeface="Helvetica Neue Light"/>
              </a:defRPr>
            </a:lvl1pPr>
          </a:lstStyle>
          <a:p>
            <a:pPr hangingPunct="0"/>
            <a:endParaRPr sz="4400" b="1" kern="0" dirty="0">
              <a:solidFill>
                <a:srgbClr val="000000"/>
              </a:solidFill>
              <a:latin typeface="Blanch Caps"/>
            </a:endParaRPr>
          </a:p>
        </p:txBody>
      </p:sp>
      <p:sp>
        <p:nvSpPr>
          <p:cNvPr id="2" name="Title 1">
            <a:extLst>
              <a:ext uri="{FF2B5EF4-FFF2-40B4-BE49-F238E27FC236}">
                <a16:creationId xmlns:a16="http://schemas.microsoft.com/office/drawing/2014/main" id="{33150A3D-5054-47A6-B7CE-7C75E7047F01}"/>
              </a:ext>
            </a:extLst>
          </p:cNvPr>
          <p:cNvSpPr>
            <a:spLocks noGrp="1"/>
          </p:cNvSpPr>
          <p:nvPr>
            <p:ph type="title"/>
          </p:nvPr>
        </p:nvSpPr>
        <p:spPr>
          <a:xfrm>
            <a:off x="657457" y="63500"/>
            <a:ext cx="7877175" cy="809097"/>
          </a:xfrm>
        </p:spPr>
        <p:txBody>
          <a:bodyPr>
            <a:normAutofit/>
          </a:bodyPr>
          <a:lstStyle/>
          <a:p>
            <a:r>
              <a:rPr lang="en-US" sz="4000" b="1" dirty="0">
                <a:latin typeface="Blanch Caps"/>
              </a:rPr>
              <a:t>References</a:t>
            </a:r>
          </a:p>
        </p:txBody>
      </p:sp>
      <p:sp>
        <p:nvSpPr>
          <p:cNvPr id="3" name="Text Placeholder 2">
            <a:extLst>
              <a:ext uri="{FF2B5EF4-FFF2-40B4-BE49-F238E27FC236}">
                <a16:creationId xmlns:a16="http://schemas.microsoft.com/office/drawing/2014/main" id="{CD5F7705-C9AE-40A2-99DA-373FA39B3EA4}"/>
              </a:ext>
            </a:extLst>
          </p:cNvPr>
          <p:cNvSpPr>
            <a:spLocks noGrp="1"/>
          </p:cNvSpPr>
          <p:nvPr>
            <p:ph type="body" idx="1"/>
          </p:nvPr>
        </p:nvSpPr>
        <p:spPr>
          <a:xfrm>
            <a:off x="657457" y="1069383"/>
            <a:ext cx="7877175" cy="4340817"/>
          </a:xfrm>
        </p:spPr>
        <p:txBody>
          <a:bodyPr>
            <a:normAutofit/>
          </a:bodyPr>
          <a:lstStyle/>
          <a:p>
            <a:endParaRPr lang="en-US" sz="1800" dirty="0">
              <a:latin typeface="Blanch Caps"/>
            </a:endParaRPr>
          </a:p>
          <a:p>
            <a:r>
              <a:rPr lang="en-US" sz="1800" dirty="0" err="1">
                <a:latin typeface="Blanch Caps"/>
              </a:rPr>
              <a:t>Tchanturia</a:t>
            </a:r>
            <a:r>
              <a:rPr lang="en-US" sz="1800" dirty="0">
                <a:latin typeface="Blanch Caps"/>
              </a:rPr>
              <a:t>, K. (2014). Cognitive remediation therapy for eating and weight disorders. London: Routledge. </a:t>
            </a:r>
          </a:p>
          <a:p>
            <a:r>
              <a:rPr lang="en-US" sz="1800" dirty="0" err="1">
                <a:latin typeface="Blanch Caps"/>
              </a:rPr>
              <a:t>Tomiyama</a:t>
            </a:r>
            <a:r>
              <a:rPr lang="en-US" sz="1800" dirty="0">
                <a:latin typeface="Blanch Caps"/>
              </a:rPr>
              <a:t>, A. et al. “Low Calorie Dieting Increases Cortisol.” Psychosomatic Medicine 72 (4):357-64.</a:t>
            </a:r>
          </a:p>
          <a:p>
            <a:r>
              <a:rPr lang="en-US" sz="1800" dirty="0">
                <a:latin typeface="Blanch Caps"/>
              </a:rPr>
              <a:t>Wilson, K. (2010). Things may go terribly horribly wrong. New York: New Harbinger.</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59183711"/>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2222</TotalTime>
  <Words>3854</Words>
  <Application>Microsoft Office PowerPoint</Application>
  <PresentationFormat>On-screen Show (4:3)</PresentationFormat>
  <Paragraphs>505</Paragraphs>
  <Slides>49</Slides>
  <Notes>49</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49</vt:i4>
      </vt:variant>
    </vt:vector>
  </HeadingPairs>
  <TitlesOfParts>
    <vt:vector size="65" baseType="lpstr">
      <vt:lpstr>Anodyne</vt:lpstr>
      <vt:lpstr>Arial</vt:lpstr>
      <vt:lpstr>Arial Narrow</vt:lpstr>
      <vt:lpstr>Blanch Caps</vt:lpstr>
      <vt:lpstr>Calibri</vt:lpstr>
      <vt:lpstr>Candara</vt:lpstr>
      <vt:lpstr>Helvetica</vt:lpstr>
      <vt:lpstr>Helvetica Light</vt:lpstr>
      <vt:lpstr>Helvetica Neue</vt:lpstr>
      <vt:lpstr>Helvetica Neue Light</vt:lpstr>
      <vt:lpstr>Helvetica Neue Medium</vt:lpstr>
      <vt:lpstr>Luckiest Guy</vt:lpstr>
      <vt:lpstr>Yanone Kaffeesatz Regular</vt:lpstr>
      <vt:lpstr>White</vt:lpstr>
      <vt:lpstr>1_Office Theme</vt:lpstr>
      <vt:lpstr>2_Office Theme</vt:lpstr>
      <vt:lpstr>PowerPoint Presentation</vt:lpstr>
      <vt:lpstr>PowerPoint Presentation</vt:lpstr>
      <vt:lpstr>PowerPoint Presentation</vt:lpstr>
      <vt:lpstr>PowerPoint Presentation</vt:lpstr>
      <vt:lpstr>PowerPoint Presentation</vt:lpstr>
      <vt:lpstr>  Non-Eating   Disorder Brain</vt:lpstr>
      <vt:lpstr>   AN Brain</vt:lpstr>
      <vt:lpstr>   BN or BED Brain</vt:lpstr>
      <vt:lpstr>PowerPoint Presentation</vt:lpstr>
      <vt:lpstr>PowerPoint Presentation</vt:lpstr>
      <vt:lpstr>PowerPoint Presentation</vt:lpstr>
      <vt:lpstr>PowerPoint Presentation</vt:lpstr>
      <vt:lpstr>PowerPoint Presentation</vt:lpstr>
      <vt:lpstr>PowerPoint Presentation</vt:lpstr>
      <vt:lpstr>The single most pervasive intersection between the distorted thoughts and the binge itself is SHAME.</vt:lpstr>
      <vt:lpstr>The brain cannot rewire when it is emotionally flooded</vt:lpstr>
      <vt:lpstr>Neutralizing messages around food choices and body changes increase the brain’s “response flexibility”</vt:lpstr>
      <vt:lpstr>Our most important objective:</vt:lpstr>
      <vt:lpstr>PowerPoint Presentation</vt:lpstr>
      <vt:lpstr>Rewiring the Brain</vt:lpstr>
      <vt:lpstr>PowerPoint Presentation</vt:lpstr>
      <vt:lpstr>PowerPoint Presentation</vt:lpstr>
      <vt:lpstr>Rewiring the Brain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Rewiring the Brain</vt:lpstr>
      <vt:lpstr>Rewiring the Brain</vt:lpstr>
      <vt:lpstr>Rewiring the Brain</vt:lpstr>
      <vt:lpstr>Rewiring the Brain</vt:lpstr>
      <vt:lpstr>Rewiring the Brain</vt:lpstr>
      <vt:lpstr>Rewiring the Brain</vt:lpstr>
      <vt:lpstr>Rewiring the Brain</vt:lpstr>
      <vt:lpstr>PowerPoint Presentation</vt:lpstr>
      <vt:lpstr>References</vt:lpstr>
      <vt:lpstr>References</vt:lpstr>
      <vt:lpstr>References</vt:lpstr>
      <vt:lpstr>References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DJAMES</dc:creator>
  <cp:lastModifiedBy>Hollyce Brammer</cp:lastModifiedBy>
  <cp:revision>176</cp:revision>
  <cp:lastPrinted>2018-03-13T01:02:25Z</cp:lastPrinted>
  <dcterms:created xsi:type="dcterms:W3CDTF">2015-10-20T15:09:07Z</dcterms:created>
  <dcterms:modified xsi:type="dcterms:W3CDTF">2018-05-08T19:39:21Z</dcterms:modified>
</cp:coreProperties>
</file>