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19"/>
  </p:notesMasterIdLst>
  <p:sldIdLst>
    <p:sldId id="293" r:id="rId2"/>
    <p:sldId id="410" r:id="rId3"/>
    <p:sldId id="446" r:id="rId4"/>
    <p:sldId id="440" r:id="rId5"/>
    <p:sldId id="441" r:id="rId6"/>
    <p:sldId id="442" r:id="rId7"/>
    <p:sldId id="443" r:id="rId8"/>
    <p:sldId id="444" r:id="rId9"/>
    <p:sldId id="445" r:id="rId10"/>
    <p:sldId id="447" r:id="rId11"/>
    <p:sldId id="428" r:id="rId12"/>
    <p:sldId id="448" r:id="rId13"/>
    <p:sldId id="449" r:id="rId14"/>
    <p:sldId id="450" r:id="rId15"/>
    <p:sldId id="438" r:id="rId16"/>
    <p:sldId id="439" r:id="rId17"/>
    <p:sldId id="451"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17" autoAdjust="0"/>
    <p:restoredTop sz="94656" autoAdjust="0"/>
  </p:normalViewPr>
  <p:slideViewPr>
    <p:cSldViewPr>
      <p:cViewPr>
        <p:scale>
          <a:sx n="80" d="100"/>
          <a:sy n="80" d="100"/>
        </p:scale>
        <p:origin x="-1584"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66" tIns="46583" rIns="93166" bIns="46583"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166" tIns="46583" rIns="93166" bIns="46583" rtlCol="0"/>
          <a:lstStyle>
            <a:lvl1pPr algn="r">
              <a:defRPr sz="1200"/>
            </a:lvl1pPr>
          </a:lstStyle>
          <a:p>
            <a:fld id="{68C0ECE6-2C05-4AEC-A08F-DB2F19214139}" type="datetimeFigureOut">
              <a:rPr lang="en-US" smtClean="0"/>
              <a:pPr/>
              <a:t>10/21/2015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6" tIns="46583" rIns="93166" bIns="46583"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6" tIns="46583" rIns="93166" bIns="4658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6"/>
            <a:ext cx="3037840" cy="464820"/>
          </a:xfrm>
          <a:prstGeom prst="rect">
            <a:avLst/>
          </a:prstGeom>
        </p:spPr>
        <p:txBody>
          <a:bodyPr vert="horz" lIns="93166" tIns="46583" rIns="93166" bIns="4658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6"/>
            <a:ext cx="3037840" cy="464820"/>
          </a:xfrm>
          <a:prstGeom prst="rect">
            <a:avLst/>
          </a:prstGeom>
        </p:spPr>
        <p:txBody>
          <a:bodyPr vert="horz" lIns="93166" tIns="46583" rIns="93166" bIns="46583" rtlCol="0" anchor="b"/>
          <a:lstStyle>
            <a:lvl1pPr algn="r">
              <a:defRPr sz="1200"/>
            </a:lvl1pPr>
          </a:lstStyle>
          <a:p>
            <a:fld id="{A811F928-E6A3-45C5-8585-AF8A2A40641F}" type="slidenum">
              <a:rPr lang="en-US" smtClean="0"/>
              <a:pPr/>
              <a:t>‹#›</a:t>
            </a:fld>
            <a:endParaRPr lang="en-US" dirty="0"/>
          </a:p>
        </p:txBody>
      </p:sp>
    </p:spTree>
    <p:extLst>
      <p:ext uri="{BB962C8B-B14F-4D97-AF65-F5344CB8AC3E}">
        <p14:creationId xmlns:p14="http://schemas.microsoft.com/office/powerpoint/2010/main" val="625398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4747E2-C412-418A-9D33-3D8E5C4C6A44}"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2836976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1C680-FDEE-4BC1-A300-EA64BDBE69B6}"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3032106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7086D2-5189-4592-BEC0-011ED13AE75D}"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3134355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6F7E9D-D7EE-4E3D-9754-7F4E160D2AD4}" type="datetime1">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351456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EF6F6E-1EAC-4D24-B468-2F6529DD1128}" type="datetime1">
              <a:rPr lang="en-US" smtClean="0"/>
              <a:t>10/21/2015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2141842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0B1111-F650-41A6-922C-C0757019EA97}" type="datetime1">
              <a:rPr lang="en-US" smtClean="0"/>
              <a:t>10/21/2015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3958023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AFC6E6-0315-4D0C-8FA8-A3F2B77D1AFD}" type="datetime1">
              <a:rPr lang="en-US" smtClean="0"/>
              <a:t>10/21/2015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2079274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829E7B-F468-4003-B3BC-C3AA39B4B98A}" type="datetime1">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253302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0AE568-3907-47D6-B36F-2AFB40F2BAF6}" type="datetime1">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3899604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9A4CDD-A44D-41FC-B618-9C4E7FB83A01}"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370926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54EA7D-4CE3-4F05-8CFB-3D0E92BE7C17}"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22CF-7AF9-42B4-92DB-AB5DEF9FCDA3}" type="slidenum">
              <a:rPr lang="en-US" smtClean="0"/>
              <a:t>‹#›</a:t>
            </a:fld>
            <a:endParaRPr lang="en-US"/>
          </a:p>
        </p:txBody>
      </p:sp>
    </p:spTree>
    <p:extLst>
      <p:ext uri="{BB962C8B-B14F-4D97-AF65-F5344CB8AC3E}">
        <p14:creationId xmlns:p14="http://schemas.microsoft.com/office/powerpoint/2010/main" val="929880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5E195-88EC-44FC-B7F8-D6187A73E29E}" type="datetime1">
              <a:rPr lang="en-US" smtClean="0"/>
              <a:t>10/21/2015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522CF-7AF9-42B4-92DB-AB5DEF9FCDA3}" type="slidenum">
              <a:rPr lang="en-US" smtClean="0"/>
              <a:t>‹#›</a:t>
            </a:fld>
            <a:endParaRPr lang="en-US"/>
          </a:p>
        </p:txBody>
      </p:sp>
    </p:spTree>
    <p:extLst>
      <p:ext uri="{BB962C8B-B14F-4D97-AF65-F5344CB8AC3E}">
        <p14:creationId xmlns:p14="http://schemas.microsoft.com/office/powerpoint/2010/main" val="155614739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gra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endParaRPr lang="en-US" dirty="0" smtClean="0"/>
          </a:p>
        </p:txBody>
      </p:sp>
      <p:pic>
        <p:nvPicPr>
          <p:cNvPr id="16387"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65113" y="-76200"/>
            <a:ext cx="9790113" cy="6934200"/>
          </a:xfrm>
        </p:spPr>
      </p:pic>
      <p:sp>
        <p:nvSpPr>
          <p:cNvPr id="2" name="TextBox 1"/>
          <p:cNvSpPr txBox="1"/>
          <p:nvPr/>
        </p:nvSpPr>
        <p:spPr>
          <a:xfrm>
            <a:off x="-76200" y="150422"/>
            <a:ext cx="4651245" cy="369332"/>
          </a:xfrm>
          <a:prstGeom prst="rect">
            <a:avLst/>
          </a:prstGeom>
          <a:noFill/>
        </p:spPr>
        <p:txBody>
          <a:bodyPr wrap="square">
            <a:spAutoFit/>
          </a:bodyPr>
          <a:lstStyle/>
          <a:p>
            <a:pPr fontAlgn="base">
              <a:spcBef>
                <a:spcPct val="0"/>
              </a:spcBef>
              <a:spcAft>
                <a:spcPct val="0"/>
              </a:spcAft>
              <a:defRPr/>
            </a:pPr>
            <a:r>
              <a:rPr lang="en-US" b="1" dirty="0" smtClean="0">
                <a:solidFill>
                  <a:srgbClr val="BBE0E3">
                    <a:lumMod val="25000"/>
                  </a:srgbClr>
                </a:solidFill>
                <a:latin typeface="Calibri" pitchFamily="34" charset="0"/>
                <a:cs typeface="Calibri" pitchFamily="34" charset="0"/>
              </a:rPr>
              <a:t>Family Therapy: Support vs. Colluding</a:t>
            </a:r>
            <a:endParaRPr lang="en-US" b="1" dirty="0">
              <a:solidFill>
                <a:srgbClr val="BBE0E3">
                  <a:lumMod val="25000"/>
                </a:srgbClr>
              </a:solidFill>
              <a:latin typeface="Calibri" pitchFamily="34" charset="0"/>
              <a:cs typeface="Calibri" pitchFamily="34" charset="0"/>
            </a:endParaRPr>
          </a:p>
        </p:txBody>
      </p:sp>
      <p:sp>
        <p:nvSpPr>
          <p:cNvPr id="3077" name="TextBox 2"/>
          <p:cNvSpPr txBox="1">
            <a:spLocks noChangeArrowheads="1"/>
          </p:cNvSpPr>
          <p:nvPr/>
        </p:nvSpPr>
        <p:spPr bwMode="auto">
          <a:xfrm>
            <a:off x="779463" y="2478088"/>
            <a:ext cx="3429000" cy="523220"/>
          </a:xfrm>
          <a:prstGeom prst="rect">
            <a:avLst/>
          </a:prstGeom>
          <a:noFill/>
          <a:ln>
            <a:noFill/>
          </a:ln>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r" eaLnBrk="1" fontAlgn="base" hangingPunct="1">
              <a:spcBef>
                <a:spcPct val="0"/>
              </a:spcBef>
              <a:spcAft>
                <a:spcPct val="0"/>
              </a:spcAft>
              <a:defRPr/>
            </a:pPr>
            <a:r>
              <a:rPr lang="en-US" sz="1400" b="1" dirty="0" smtClean="0">
                <a:solidFill>
                  <a:srgbClr val="BBE0E3">
                    <a:lumMod val="25000"/>
                  </a:srgbClr>
                </a:solidFill>
                <a:latin typeface="Calibri" pitchFamily="34" charset="0"/>
                <a:cs typeface="Calibri" pitchFamily="34" charset="0"/>
              </a:rPr>
              <a:t>Christine Schneider, LCSW, Lead Therapist, Director of Family Programming </a:t>
            </a:r>
          </a:p>
        </p:txBody>
      </p:sp>
      <p:sp>
        <p:nvSpPr>
          <p:cNvPr id="16391" name="TextBox 2"/>
          <p:cNvSpPr txBox="1">
            <a:spLocks noChangeArrowheads="1"/>
          </p:cNvSpPr>
          <p:nvPr/>
        </p:nvSpPr>
        <p:spPr bwMode="auto">
          <a:xfrm>
            <a:off x="457200" y="1981200"/>
            <a:ext cx="3921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fontAlgn="base" hangingPunct="1">
              <a:spcBef>
                <a:spcPct val="0"/>
              </a:spcBef>
              <a:spcAft>
                <a:spcPct val="0"/>
              </a:spcAft>
            </a:pPr>
            <a:r>
              <a:rPr lang="en-US" sz="1400" dirty="0">
                <a:solidFill>
                  <a:srgbClr val="002060"/>
                </a:solidFill>
                <a:latin typeface="Candara" pitchFamily="34" charset="0"/>
              </a:rPr>
              <a:t>Locations: </a:t>
            </a:r>
          </a:p>
          <a:p>
            <a:pPr algn="ctr" eaLnBrk="1" fontAlgn="base" hangingPunct="1">
              <a:spcBef>
                <a:spcPct val="0"/>
              </a:spcBef>
              <a:spcAft>
                <a:spcPct val="0"/>
              </a:spcAft>
            </a:pPr>
            <a:r>
              <a:rPr lang="en-US" sz="1400" dirty="0">
                <a:solidFill>
                  <a:srgbClr val="002060"/>
                </a:solidFill>
                <a:latin typeface="Candara" pitchFamily="34" charset="0"/>
              </a:rPr>
              <a:t>St. Louis, </a:t>
            </a:r>
            <a:r>
              <a:rPr lang="en-US" sz="1400" dirty="0" smtClean="0">
                <a:solidFill>
                  <a:srgbClr val="002060"/>
                </a:solidFill>
                <a:latin typeface="Candara" pitchFamily="34" charset="0"/>
              </a:rPr>
              <a:t>MO//Pacific </a:t>
            </a:r>
            <a:r>
              <a:rPr lang="en-US" sz="1400" dirty="0">
                <a:solidFill>
                  <a:srgbClr val="002060"/>
                </a:solidFill>
                <a:latin typeface="Candara" pitchFamily="34" charset="0"/>
              </a:rPr>
              <a:t>Grove, </a:t>
            </a:r>
            <a:r>
              <a:rPr lang="en-US" sz="1400" dirty="0" smtClean="0">
                <a:solidFill>
                  <a:srgbClr val="002060"/>
                </a:solidFill>
                <a:latin typeface="Candara" pitchFamily="34" charset="0"/>
              </a:rPr>
              <a:t>CA//Birmingham, AL</a:t>
            </a:r>
            <a:endParaRPr lang="en-US" sz="1400" dirty="0">
              <a:solidFill>
                <a:srgbClr val="002060"/>
              </a:solidFill>
              <a:latin typeface="Candara" pitchFamily="34" charset="0"/>
            </a:endParaRPr>
          </a:p>
        </p:txBody>
      </p:sp>
      <p:sp>
        <p:nvSpPr>
          <p:cNvPr id="8" name="Slide Number Placeholder 3"/>
          <p:cNvSpPr txBox="1">
            <a:spLocks/>
          </p:cNvSpPr>
          <p:nvPr/>
        </p:nvSpPr>
        <p:spPr bwMode="auto">
          <a:xfrm>
            <a:off x="6553200" y="6245225"/>
            <a:ext cx="2133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Times New Roman" charset="0"/>
                <a:ea typeface="+mn-ea"/>
                <a:cs typeface="+mn-cs"/>
              </a:defRPr>
            </a:lvl1pPr>
            <a:lvl2pPr marL="742950" indent="-285750" algn="l" rtl="0" eaLnBrk="0" fontAlgn="base" hangingPunct="0">
              <a:spcBef>
                <a:spcPct val="0"/>
              </a:spcBef>
              <a:spcAft>
                <a:spcPct val="0"/>
              </a:spcAft>
              <a:defRPr kern="1200">
                <a:solidFill>
                  <a:schemeClr val="tx1"/>
                </a:solidFill>
                <a:latin typeface="Times New Roman" charset="0"/>
                <a:ea typeface="+mn-ea"/>
                <a:cs typeface="+mn-cs"/>
              </a:defRPr>
            </a:lvl2pPr>
            <a:lvl3pPr marL="1143000" indent="-228600" algn="l" rtl="0" eaLnBrk="0" fontAlgn="base" hangingPunct="0">
              <a:spcBef>
                <a:spcPct val="0"/>
              </a:spcBef>
              <a:spcAft>
                <a:spcPct val="0"/>
              </a:spcAft>
              <a:defRPr kern="1200">
                <a:solidFill>
                  <a:schemeClr val="tx1"/>
                </a:solidFill>
                <a:latin typeface="Times New Roman" charset="0"/>
                <a:ea typeface="+mn-ea"/>
                <a:cs typeface="+mn-cs"/>
              </a:defRPr>
            </a:lvl3pPr>
            <a:lvl4pPr marL="1600200" indent="-228600" algn="l" rtl="0" eaLnBrk="0" fontAlgn="base" hangingPunct="0">
              <a:spcBef>
                <a:spcPct val="0"/>
              </a:spcBef>
              <a:spcAft>
                <a:spcPct val="0"/>
              </a:spcAft>
              <a:defRPr kern="1200">
                <a:solidFill>
                  <a:schemeClr val="tx1"/>
                </a:solidFill>
                <a:latin typeface="Times New Roman" charset="0"/>
                <a:ea typeface="+mn-ea"/>
                <a:cs typeface="+mn-cs"/>
              </a:defRPr>
            </a:lvl4pPr>
            <a:lvl5pPr marL="2057400" indent="-228600" algn="l" rtl="0" eaLnBrk="0" fontAlgn="base" hangingPunct="0">
              <a:spcBef>
                <a:spcPct val="0"/>
              </a:spcBef>
              <a:spcAft>
                <a:spcPct val="0"/>
              </a:spcAft>
              <a:defRPr kern="1200">
                <a:solidFill>
                  <a:schemeClr val="tx1"/>
                </a:solidFill>
                <a:latin typeface="Times New Roman"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Times New Roman"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Times New Roman"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Times New Roman"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Times New Roman" charset="0"/>
                <a:ea typeface="+mn-ea"/>
                <a:cs typeface="+mn-cs"/>
              </a:defRPr>
            </a:lvl9pPr>
          </a:lstStyle>
          <a:p>
            <a:pPr eaLnBrk="1" hangingPunct="1"/>
            <a:fld id="{005701D5-0E9F-48A8-8521-DD7796FB0B5A}" type="slidenum">
              <a:rPr lang="en-US" smtClean="0">
                <a:solidFill>
                  <a:srgbClr val="000000"/>
                </a:solidFill>
              </a:rPr>
              <a:pPr eaLnBrk="1" hangingPunct="1"/>
              <a:t>1</a:t>
            </a:fld>
            <a:endParaRPr lang="en-US" dirty="0">
              <a:solidFill>
                <a:srgbClr val="00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720" y="3505200"/>
            <a:ext cx="4709084" cy="3140075"/>
          </a:xfrm>
          <a:prstGeom prst="rect">
            <a:avLst/>
          </a:prstGeom>
        </p:spPr>
      </p:pic>
      <p:sp>
        <p:nvSpPr>
          <p:cNvPr id="4" name="Slide Number Placeholder 3"/>
          <p:cNvSpPr>
            <a:spLocks noGrp="1"/>
          </p:cNvSpPr>
          <p:nvPr>
            <p:ph type="sldNum" sz="quarter" idx="12"/>
          </p:nvPr>
        </p:nvSpPr>
        <p:spPr/>
        <p:txBody>
          <a:bodyPr/>
          <a:lstStyle/>
          <a:p>
            <a:fld id="{03B522CF-7AF9-42B4-92DB-AB5DEF9FCDA3}" type="slidenum">
              <a:rPr lang="en-US" smtClean="0"/>
              <a:t>1</a:t>
            </a:fld>
            <a:endParaRPr lang="en-US"/>
          </a:p>
        </p:txBody>
      </p:sp>
    </p:spTree>
    <p:extLst>
      <p:ext uri="{BB962C8B-B14F-4D97-AF65-F5344CB8AC3E}">
        <p14:creationId xmlns:p14="http://schemas.microsoft.com/office/powerpoint/2010/main" val="15989393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Family Therapy: Support vs. Colluding</a:t>
            </a:r>
            <a:endParaRPr lang="en-US" dirty="0"/>
          </a:p>
        </p:txBody>
      </p:sp>
      <p:sp>
        <p:nvSpPr>
          <p:cNvPr id="3" name="Content Placeholder 2"/>
          <p:cNvSpPr>
            <a:spLocks noGrp="1"/>
          </p:cNvSpPr>
          <p:nvPr>
            <p:ph idx="1"/>
          </p:nvPr>
        </p:nvSpPr>
        <p:spPr/>
        <p:txBody>
          <a:bodyPr>
            <a:normAutofit/>
          </a:bodyPr>
          <a:lstStyle/>
          <a:p>
            <a:r>
              <a:rPr lang="en-US" dirty="0" smtClean="0"/>
              <a:t>How do you work with families to provide support around recovery rather than colluding with the eating disorder?</a:t>
            </a:r>
          </a:p>
          <a:p>
            <a:pPr marL="0" indent="0" algn="ctr">
              <a:buNone/>
            </a:pPr>
            <a:r>
              <a:rPr lang="en-US" dirty="0" smtClean="0">
                <a:solidFill>
                  <a:srgbClr val="FFC000"/>
                </a:solidFill>
              </a:rPr>
              <a:t>Supporting:  Emotional, physical, or financial assistance that aids in the process of recovery</a:t>
            </a:r>
          </a:p>
          <a:p>
            <a:pPr marL="0" indent="0" algn="ctr">
              <a:buNone/>
            </a:pPr>
            <a:r>
              <a:rPr lang="en-US" dirty="0" smtClean="0">
                <a:solidFill>
                  <a:srgbClr val="FF0000"/>
                </a:solidFill>
              </a:rPr>
              <a:t>Colluding: Emotional, physical, or financial assistance that aids in promotion of the eating disorder</a:t>
            </a:r>
          </a:p>
        </p:txBody>
      </p:sp>
    </p:spTree>
    <p:extLst>
      <p:ext uri="{BB962C8B-B14F-4D97-AF65-F5344CB8AC3E}">
        <p14:creationId xmlns:p14="http://schemas.microsoft.com/office/powerpoint/2010/main" val="3489089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Outline for Presentation</a:t>
            </a:r>
            <a:endParaRPr lang="en-US" dirty="0"/>
          </a:p>
        </p:txBody>
      </p:sp>
      <p:sp>
        <p:nvSpPr>
          <p:cNvPr id="3" name="Content Placeholder 2"/>
          <p:cNvSpPr>
            <a:spLocks noGrp="1"/>
          </p:cNvSpPr>
          <p:nvPr>
            <p:ph idx="1"/>
          </p:nvPr>
        </p:nvSpPr>
        <p:spPr/>
        <p:txBody>
          <a:bodyPr/>
          <a:lstStyle/>
          <a:p>
            <a:pPr marL="571500" indent="-571500">
              <a:buAutoNum type="romanUcPeriod"/>
            </a:pPr>
            <a:r>
              <a:rPr lang="en-US" dirty="0" smtClean="0"/>
              <a:t>Assessment of Family System</a:t>
            </a:r>
          </a:p>
          <a:p>
            <a:pPr marL="571500" indent="-571500">
              <a:buAutoNum type="romanUcPeriod"/>
            </a:pPr>
            <a:r>
              <a:rPr lang="en-US" dirty="0" smtClean="0"/>
              <a:t>Contingent Communication</a:t>
            </a:r>
          </a:p>
          <a:p>
            <a:pPr marL="571500" indent="-571500">
              <a:buAutoNum type="romanUcPeriod" startAt="2"/>
            </a:pPr>
            <a:r>
              <a:rPr lang="en-US" dirty="0" smtClean="0"/>
              <a:t>Blocks to Contingent Communication</a:t>
            </a:r>
          </a:p>
          <a:p>
            <a:pPr marL="571500" indent="-571500">
              <a:buAutoNum type="romanUcPeriod" startAt="2"/>
            </a:pPr>
            <a:r>
              <a:rPr lang="en-US" dirty="0" smtClean="0"/>
              <a:t>Tools for Use with Families/Clients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03B522CF-7AF9-42B4-92DB-AB5DEF9FCDA3}" type="slidenum">
              <a:rPr lang="en-US" smtClean="0"/>
              <a:t>3</a:t>
            </a:fld>
            <a:endParaRPr lang="en-US"/>
          </a:p>
        </p:txBody>
      </p:sp>
    </p:spTree>
    <p:extLst>
      <p:ext uri="{BB962C8B-B14F-4D97-AF65-F5344CB8AC3E}">
        <p14:creationId xmlns:p14="http://schemas.microsoft.com/office/powerpoint/2010/main" val="1169977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How Do You Assess?</a:t>
            </a:r>
            <a:endParaRPr lang="en-US" dirty="0"/>
          </a:p>
        </p:txBody>
      </p:sp>
      <p:sp>
        <p:nvSpPr>
          <p:cNvPr id="3" name="Content Placeholder 2"/>
          <p:cNvSpPr>
            <a:spLocks noGrp="1"/>
          </p:cNvSpPr>
          <p:nvPr>
            <p:ph idx="1"/>
          </p:nvPr>
        </p:nvSpPr>
        <p:spPr/>
        <p:txBody>
          <a:bodyPr>
            <a:normAutofit/>
          </a:bodyPr>
          <a:lstStyle/>
          <a:p>
            <a:r>
              <a:rPr lang="en-US" dirty="0" smtClean="0"/>
              <a:t>Client’s Perspective:</a:t>
            </a:r>
          </a:p>
          <a:p>
            <a:pPr lvl="1"/>
            <a:r>
              <a:rPr lang="en-US" dirty="0" smtClean="0"/>
              <a:t>Who do you go to for support in the family?</a:t>
            </a:r>
          </a:p>
          <a:p>
            <a:pPr lvl="2"/>
            <a:r>
              <a:rPr lang="en-US" dirty="0" smtClean="0"/>
              <a:t>Include siblings, aunts, uncles, children</a:t>
            </a:r>
          </a:p>
          <a:p>
            <a:pPr lvl="1"/>
            <a:r>
              <a:rPr lang="en-US" dirty="0" smtClean="0"/>
              <a:t>What is the relationship like in times of recovery?</a:t>
            </a:r>
          </a:p>
          <a:p>
            <a:pPr lvl="1"/>
            <a:r>
              <a:rPr lang="en-US" dirty="0" smtClean="0"/>
              <a:t>What is the relationship like in times when the eating disorder is active?</a:t>
            </a:r>
          </a:p>
          <a:p>
            <a:pPr lvl="2"/>
            <a:endParaRPr lang="en-US" dirty="0" smtClean="0"/>
          </a:p>
          <a:p>
            <a:pPr marL="914400" lvl="2" indent="0" algn="ctr">
              <a:buNone/>
            </a:pPr>
            <a:r>
              <a:rPr lang="en-US" dirty="0" smtClean="0">
                <a:solidFill>
                  <a:srgbClr val="FFC000"/>
                </a:solidFill>
              </a:rPr>
              <a:t>How are things different in times of recovery vs. ED? Does the eating disorder pull people in differently?</a:t>
            </a:r>
            <a:endParaRPr lang="en-US" dirty="0">
              <a:solidFill>
                <a:srgbClr val="FFC000"/>
              </a:solidFill>
            </a:endParaRPr>
          </a:p>
        </p:txBody>
      </p:sp>
      <p:sp>
        <p:nvSpPr>
          <p:cNvPr id="4" name="Slide Number Placeholder 3"/>
          <p:cNvSpPr>
            <a:spLocks noGrp="1"/>
          </p:cNvSpPr>
          <p:nvPr>
            <p:ph type="sldNum" sz="quarter" idx="12"/>
          </p:nvPr>
        </p:nvSpPr>
        <p:spPr/>
        <p:txBody>
          <a:bodyPr/>
          <a:lstStyle/>
          <a:p>
            <a:fld id="{03B522CF-7AF9-42B4-92DB-AB5DEF9FCDA3}" type="slidenum">
              <a:rPr lang="en-US" smtClean="0"/>
              <a:t>4</a:t>
            </a:fld>
            <a:endParaRPr lang="en-US"/>
          </a:p>
        </p:txBody>
      </p:sp>
    </p:spTree>
    <p:extLst>
      <p:ext uri="{BB962C8B-B14F-4D97-AF65-F5344CB8AC3E}">
        <p14:creationId xmlns:p14="http://schemas.microsoft.com/office/powerpoint/2010/main" val="162612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How Do You Assess</a:t>
            </a:r>
            <a:endParaRPr lang="en-US" dirty="0"/>
          </a:p>
        </p:txBody>
      </p:sp>
      <p:sp>
        <p:nvSpPr>
          <p:cNvPr id="3" name="Content Placeholder 2"/>
          <p:cNvSpPr>
            <a:spLocks noGrp="1"/>
          </p:cNvSpPr>
          <p:nvPr>
            <p:ph idx="1"/>
          </p:nvPr>
        </p:nvSpPr>
        <p:spPr/>
        <p:txBody>
          <a:bodyPr/>
          <a:lstStyle/>
          <a:p>
            <a:r>
              <a:rPr lang="en-US" dirty="0" smtClean="0"/>
              <a:t>Parent’s Perspective:</a:t>
            </a:r>
          </a:p>
          <a:p>
            <a:pPr lvl="1"/>
            <a:r>
              <a:rPr lang="en-US" dirty="0" smtClean="0"/>
              <a:t>What is your relationship like with the client?</a:t>
            </a:r>
          </a:p>
          <a:p>
            <a:pPr lvl="2"/>
            <a:r>
              <a:rPr lang="en-US" dirty="0" smtClean="0"/>
              <a:t>In times of recovery?</a:t>
            </a:r>
          </a:p>
          <a:p>
            <a:pPr lvl="2"/>
            <a:r>
              <a:rPr lang="en-US" dirty="0" smtClean="0"/>
              <a:t>When the eating disorder is active?</a:t>
            </a:r>
          </a:p>
          <a:p>
            <a:pPr marL="914400" lvl="2" indent="0">
              <a:buNone/>
            </a:pPr>
            <a:endParaRPr lang="en-US" dirty="0"/>
          </a:p>
          <a:p>
            <a:pPr marL="914400" lvl="2" indent="0" algn="ctr">
              <a:buNone/>
            </a:pPr>
            <a:r>
              <a:rPr lang="en-US" dirty="0" smtClean="0">
                <a:solidFill>
                  <a:srgbClr val="FFC000"/>
                </a:solidFill>
              </a:rPr>
              <a:t>Does the eating disorder bring family members in softer? Are they more present and available?  Or does it create distance/boundaries?</a:t>
            </a:r>
          </a:p>
          <a:p>
            <a:pPr lvl="1"/>
            <a:endParaRPr lang="en-US" dirty="0"/>
          </a:p>
        </p:txBody>
      </p:sp>
      <p:sp>
        <p:nvSpPr>
          <p:cNvPr id="4" name="Slide Number Placeholder 3"/>
          <p:cNvSpPr>
            <a:spLocks noGrp="1"/>
          </p:cNvSpPr>
          <p:nvPr>
            <p:ph type="sldNum" sz="quarter" idx="12"/>
          </p:nvPr>
        </p:nvSpPr>
        <p:spPr/>
        <p:txBody>
          <a:bodyPr/>
          <a:lstStyle/>
          <a:p>
            <a:fld id="{03B522CF-7AF9-42B4-92DB-AB5DEF9FCDA3}" type="slidenum">
              <a:rPr lang="en-US" smtClean="0"/>
              <a:t>5</a:t>
            </a:fld>
            <a:endParaRPr lang="en-US"/>
          </a:p>
        </p:txBody>
      </p:sp>
    </p:spTree>
    <p:extLst>
      <p:ext uri="{BB962C8B-B14F-4D97-AF65-F5344CB8AC3E}">
        <p14:creationId xmlns:p14="http://schemas.microsoft.com/office/powerpoint/2010/main" val="1371721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How Do You Assess?</a:t>
            </a:r>
            <a:endParaRPr lang="en-US" dirty="0"/>
          </a:p>
        </p:txBody>
      </p:sp>
      <p:sp>
        <p:nvSpPr>
          <p:cNvPr id="3" name="Content Placeholder 2"/>
          <p:cNvSpPr>
            <a:spLocks noGrp="1"/>
          </p:cNvSpPr>
          <p:nvPr>
            <p:ph idx="1"/>
          </p:nvPr>
        </p:nvSpPr>
        <p:spPr/>
        <p:txBody>
          <a:bodyPr/>
          <a:lstStyle/>
          <a:p>
            <a:r>
              <a:rPr lang="en-US" dirty="0" smtClean="0"/>
              <a:t>Parental/Familial Enmeshment:</a:t>
            </a:r>
          </a:p>
          <a:p>
            <a:pPr lvl="1"/>
            <a:r>
              <a:rPr lang="en-US" dirty="0" smtClean="0"/>
              <a:t>Feeling a sense of responsibility for recovery</a:t>
            </a:r>
          </a:p>
          <a:p>
            <a:pPr lvl="2"/>
            <a:r>
              <a:rPr lang="en-US" dirty="0" err="1" smtClean="0"/>
              <a:t>Ie</a:t>
            </a:r>
            <a:r>
              <a:rPr lang="en-US" dirty="0" smtClean="0"/>
              <a:t>. being the “food police”: monitoring food, force feeding through guilt or shame; intrusive assistance around bathroom monitoring, locking cabinets, etc.</a:t>
            </a:r>
          </a:p>
          <a:p>
            <a:pPr lvl="2"/>
            <a:r>
              <a:rPr lang="en-US" dirty="0" smtClean="0"/>
              <a:t>Worrying about “triggering a relapse” if not always available, saying the right thing</a:t>
            </a:r>
          </a:p>
          <a:p>
            <a:pPr lvl="2"/>
            <a:r>
              <a:rPr lang="en-US" dirty="0" smtClean="0"/>
              <a:t>“Walking on Eggshells”</a:t>
            </a:r>
          </a:p>
          <a:p>
            <a:pPr lvl="2"/>
            <a:r>
              <a:rPr lang="en-US" dirty="0" smtClean="0"/>
              <a:t>May block attempts for independence/autonomy</a:t>
            </a:r>
          </a:p>
        </p:txBody>
      </p:sp>
      <p:sp>
        <p:nvSpPr>
          <p:cNvPr id="4" name="Slide Number Placeholder 3"/>
          <p:cNvSpPr>
            <a:spLocks noGrp="1"/>
          </p:cNvSpPr>
          <p:nvPr>
            <p:ph type="sldNum" sz="quarter" idx="12"/>
          </p:nvPr>
        </p:nvSpPr>
        <p:spPr/>
        <p:txBody>
          <a:bodyPr/>
          <a:lstStyle/>
          <a:p>
            <a:fld id="{03B522CF-7AF9-42B4-92DB-AB5DEF9FCDA3}" type="slidenum">
              <a:rPr lang="en-US" smtClean="0"/>
              <a:t>6</a:t>
            </a:fld>
            <a:endParaRPr lang="en-US"/>
          </a:p>
        </p:txBody>
      </p:sp>
    </p:spTree>
    <p:extLst>
      <p:ext uri="{BB962C8B-B14F-4D97-AF65-F5344CB8AC3E}">
        <p14:creationId xmlns:p14="http://schemas.microsoft.com/office/powerpoint/2010/main" val="2937073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How Do You Assess?</a:t>
            </a:r>
            <a:endParaRPr lang="en-US" dirty="0"/>
          </a:p>
        </p:txBody>
      </p:sp>
      <p:sp>
        <p:nvSpPr>
          <p:cNvPr id="3" name="Content Placeholder 2"/>
          <p:cNvSpPr>
            <a:spLocks noGrp="1"/>
          </p:cNvSpPr>
          <p:nvPr>
            <p:ph idx="1"/>
          </p:nvPr>
        </p:nvSpPr>
        <p:spPr/>
        <p:txBody>
          <a:bodyPr>
            <a:normAutofit lnSpcReduction="10000"/>
          </a:bodyPr>
          <a:lstStyle/>
          <a:p>
            <a:r>
              <a:rPr lang="en-US" dirty="0" smtClean="0"/>
              <a:t>Parental/Familial Distance:</a:t>
            </a:r>
          </a:p>
          <a:p>
            <a:pPr lvl="1"/>
            <a:r>
              <a:rPr lang="en-US" dirty="0" smtClean="0"/>
              <a:t>Family members may feel angry, abused, manipulated</a:t>
            </a:r>
          </a:p>
          <a:p>
            <a:pPr lvl="1"/>
            <a:r>
              <a:rPr lang="en-US" dirty="0" smtClean="0"/>
              <a:t>May set boundaries such as “Don’t call me until you are in recovery” in an attempt to increase motivation</a:t>
            </a:r>
          </a:p>
          <a:p>
            <a:pPr lvl="1"/>
            <a:endParaRPr lang="en-US" dirty="0"/>
          </a:p>
          <a:p>
            <a:pPr marL="457200" lvl="1" indent="0" algn="ctr">
              <a:buNone/>
            </a:pPr>
            <a:r>
              <a:rPr lang="en-US" dirty="0" smtClean="0">
                <a:solidFill>
                  <a:srgbClr val="FFC000"/>
                </a:solidFill>
              </a:rPr>
              <a:t>Client may triangulate one enmeshed parent with distant parent, </a:t>
            </a:r>
            <a:r>
              <a:rPr lang="en-US" dirty="0" err="1" smtClean="0">
                <a:solidFill>
                  <a:srgbClr val="FFC000"/>
                </a:solidFill>
              </a:rPr>
              <a:t>ie</a:t>
            </a:r>
            <a:r>
              <a:rPr lang="en-US" dirty="0" smtClean="0">
                <a:solidFill>
                  <a:srgbClr val="FFC000"/>
                </a:solidFill>
              </a:rPr>
              <a:t>. using guilt around dad’s absence to manipulate mom</a:t>
            </a:r>
          </a:p>
        </p:txBody>
      </p:sp>
      <p:sp>
        <p:nvSpPr>
          <p:cNvPr id="4" name="Slide Number Placeholder 3"/>
          <p:cNvSpPr>
            <a:spLocks noGrp="1"/>
          </p:cNvSpPr>
          <p:nvPr>
            <p:ph type="sldNum" sz="quarter" idx="12"/>
          </p:nvPr>
        </p:nvSpPr>
        <p:spPr/>
        <p:txBody>
          <a:bodyPr/>
          <a:lstStyle/>
          <a:p>
            <a:fld id="{03B522CF-7AF9-42B4-92DB-AB5DEF9FCDA3}" type="slidenum">
              <a:rPr lang="en-US" smtClean="0"/>
              <a:t>7</a:t>
            </a:fld>
            <a:endParaRPr lang="en-US"/>
          </a:p>
        </p:txBody>
      </p:sp>
    </p:spTree>
    <p:extLst>
      <p:ext uri="{BB962C8B-B14F-4D97-AF65-F5344CB8AC3E}">
        <p14:creationId xmlns:p14="http://schemas.microsoft.com/office/powerpoint/2010/main" val="957098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Contingent Communication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Contingent Communication:</a:t>
            </a:r>
          </a:p>
          <a:p>
            <a:pPr marL="971550" lvl="1" indent="-514350">
              <a:buAutoNum type="arabicPeriod"/>
            </a:pPr>
            <a:r>
              <a:rPr lang="en-US" dirty="0" smtClean="0"/>
              <a:t>Family member perceives signal</a:t>
            </a:r>
          </a:p>
          <a:p>
            <a:pPr marL="971550" lvl="1" indent="-514350">
              <a:buAutoNum type="arabicPeriod"/>
            </a:pPr>
            <a:r>
              <a:rPr lang="en-US" dirty="0" smtClean="0"/>
              <a:t>Family member correctly processes the signal</a:t>
            </a:r>
          </a:p>
          <a:p>
            <a:pPr marL="971550" lvl="1" indent="-514350">
              <a:buAutoNum type="arabicPeriod"/>
            </a:pPr>
            <a:r>
              <a:rPr lang="en-US" dirty="0" smtClean="0"/>
              <a:t>Family member responds appropriately (Siegel, 2003)</a:t>
            </a:r>
          </a:p>
          <a:p>
            <a:pPr marL="0" marR="0" indent="0">
              <a:spcBef>
                <a:spcPts val="0"/>
              </a:spcBef>
              <a:spcAft>
                <a:spcPts val="1000"/>
              </a:spcAft>
              <a:buNone/>
            </a:pPr>
            <a:endParaRPr lang="en-US" dirty="0" smtClean="0"/>
          </a:p>
          <a:p>
            <a:pPr>
              <a:spcBef>
                <a:spcPts val="0"/>
              </a:spcBef>
              <a:spcAft>
                <a:spcPts val="1000"/>
              </a:spcAft>
            </a:pPr>
            <a:r>
              <a:rPr lang="en-US" dirty="0" smtClean="0"/>
              <a:t>Response Flexibility: the </a:t>
            </a:r>
            <a:r>
              <a:rPr lang="en-US" dirty="0"/>
              <a:t>result of the brain’s ability to take in information, attach meaning to incoming cues and internal responses that these cues provoke, and apply logical thought to possible responses based on previous lessons (Van der </a:t>
            </a:r>
            <a:r>
              <a:rPr lang="en-US" dirty="0" err="1"/>
              <a:t>Kolk</a:t>
            </a:r>
            <a:r>
              <a:rPr lang="en-US" dirty="0"/>
              <a:t>, 2006)</a:t>
            </a:r>
            <a:endParaRPr lang="en-US" dirty="0" smtClean="0"/>
          </a:p>
          <a:p>
            <a:pPr marL="971550" lvl="1" indent="-514350">
              <a:buAutoNum type="arabicPeriod"/>
            </a:pPr>
            <a:endParaRPr lang="en-US" dirty="0" smtClean="0"/>
          </a:p>
        </p:txBody>
      </p:sp>
      <p:sp>
        <p:nvSpPr>
          <p:cNvPr id="4" name="Slide Number Placeholder 3"/>
          <p:cNvSpPr>
            <a:spLocks noGrp="1"/>
          </p:cNvSpPr>
          <p:nvPr>
            <p:ph type="sldNum" sz="quarter" idx="12"/>
          </p:nvPr>
        </p:nvSpPr>
        <p:spPr/>
        <p:txBody>
          <a:bodyPr/>
          <a:lstStyle/>
          <a:p>
            <a:fld id="{03B522CF-7AF9-42B4-92DB-AB5DEF9FCDA3}" type="slidenum">
              <a:rPr lang="en-US" smtClean="0"/>
              <a:t>8</a:t>
            </a:fld>
            <a:endParaRPr lang="en-US"/>
          </a:p>
        </p:txBody>
      </p:sp>
    </p:spTree>
    <p:extLst>
      <p:ext uri="{BB962C8B-B14F-4D97-AF65-F5344CB8AC3E}">
        <p14:creationId xmlns:p14="http://schemas.microsoft.com/office/powerpoint/2010/main" val="259350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3600" dirty="0" smtClean="0"/>
              <a:t>What is Required for Contingent Communication?</a:t>
            </a:r>
            <a:endParaRPr lang="en-US" sz="3600" dirty="0"/>
          </a:p>
        </p:txBody>
      </p:sp>
      <p:sp>
        <p:nvSpPr>
          <p:cNvPr id="3" name="Content Placeholder 2"/>
          <p:cNvSpPr>
            <a:spLocks noGrp="1"/>
          </p:cNvSpPr>
          <p:nvPr>
            <p:ph idx="1"/>
          </p:nvPr>
        </p:nvSpPr>
        <p:spPr/>
        <p:txBody>
          <a:bodyPr/>
          <a:lstStyle/>
          <a:p>
            <a:r>
              <a:rPr lang="en-US" dirty="0" smtClean="0"/>
              <a:t>Appropriate, flexible boundaries</a:t>
            </a:r>
          </a:p>
          <a:p>
            <a:r>
              <a:rPr lang="en-US" dirty="0" smtClean="0"/>
              <a:t>Remaining in the Window of Tolerance</a:t>
            </a:r>
          </a:p>
          <a:p>
            <a:r>
              <a:rPr lang="en-US" dirty="0" smtClean="0"/>
              <a:t>Dealing with ED/Self Hate Talk</a:t>
            </a:r>
          </a:p>
          <a:p>
            <a:r>
              <a:rPr lang="en-US" dirty="0" smtClean="0"/>
              <a:t>Going Deeper</a:t>
            </a:r>
          </a:p>
          <a:p>
            <a:r>
              <a:rPr lang="en-US" dirty="0" smtClean="0"/>
              <a:t>Avoiding “Parental PTSD”</a:t>
            </a:r>
          </a:p>
          <a:p>
            <a:endParaRPr lang="en-US" dirty="0"/>
          </a:p>
        </p:txBody>
      </p:sp>
      <p:sp>
        <p:nvSpPr>
          <p:cNvPr id="4" name="Slide Number Placeholder 3"/>
          <p:cNvSpPr>
            <a:spLocks noGrp="1"/>
          </p:cNvSpPr>
          <p:nvPr>
            <p:ph type="sldNum" sz="quarter" idx="12"/>
          </p:nvPr>
        </p:nvSpPr>
        <p:spPr/>
        <p:txBody>
          <a:bodyPr/>
          <a:lstStyle/>
          <a:p>
            <a:fld id="{03B522CF-7AF9-42B4-92DB-AB5DEF9FCDA3}" type="slidenum">
              <a:rPr lang="en-US" smtClean="0"/>
              <a:t>9</a:t>
            </a:fld>
            <a:endParaRPr lang="en-US"/>
          </a:p>
        </p:txBody>
      </p:sp>
    </p:spTree>
    <p:extLst>
      <p:ext uri="{BB962C8B-B14F-4D97-AF65-F5344CB8AC3E}">
        <p14:creationId xmlns:p14="http://schemas.microsoft.com/office/powerpoint/2010/main" val="3896996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Appropriate, Flexible Boundaries</a:t>
            </a:r>
            <a:endParaRPr lang="en-US" dirty="0"/>
          </a:p>
        </p:txBody>
      </p:sp>
      <p:sp>
        <p:nvSpPr>
          <p:cNvPr id="3" name="Content Placeholder 2"/>
          <p:cNvSpPr>
            <a:spLocks noGrp="1"/>
          </p:cNvSpPr>
          <p:nvPr>
            <p:ph idx="1"/>
          </p:nvPr>
        </p:nvSpPr>
        <p:spPr/>
        <p:txBody>
          <a:bodyPr/>
          <a:lstStyle/>
          <a:p>
            <a:r>
              <a:rPr lang="en-US" dirty="0" smtClean="0"/>
              <a:t>Are family members in agreement about appropriate boundaries?</a:t>
            </a:r>
          </a:p>
          <a:p>
            <a:pPr lvl="1"/>
            <a:r>
              <a:rPr lang="en-US" dirty="0" smtClean="0"/>
              <a:t>Financial support, living arrangements, school tuition, etc.</a:t>
            </a:r>
          </a:p>
          <a:p>
            <a:pPr lvl="1"/>
            <a:r>
              <a:rPr lang="en-US" dirty="0" smtClean="0"/>
              <a:t>“Rescuing” from treatment</a:t>
            </a:r>
          </a:p>
          <a:p>
            <a:pPr lvl="1"/>
            <a:r>
              <a:rPr lang="en-US" dirty="0" smtClean="0"/>
              <a:t>Communication/collaboration with treatment team</a:t>
            </a:r>
          </a:p>
          <a:p>
            <a:pPr lvl="1"/>
            <a:r>
              <a:rPr lang="en-US" dirty="0" smtClean="0"/>
              <a:t>Do they communicate a “joint narrative”?</a:t>
            </a:r>
          </a:p>
          <a:p>
            <a:pPr lvl="1"/>
            <a:r>
              <a:rPr lang="en-US" dirty="0" smtClean="0"/>
              <a:t>Are the boundaries consistent and </a:t>
            </a:r>
            <a:r>
              <a:rPr lang="en-US" dirty="0" err="1" smtClean="0"/>
              <a:t>liveable</a:t>
            </a:r>
            <a:r>
              <a:rPr lang="en-US" dirty="0" smtClean="0"/>
              <a:t>?</a:t>
            </a:r>
          </a:p>
          <a:p>
            <a:pPr lvl="1"/>
            <a:endParaRPr lang="en-US" dirty="0"/>
          </a:p>
        </p:txBody>
      </p:sp>
      <p:sp>
        <p:nvSpPr>
          <p:cNvPr id="4" name="Slide Number Placeholder 3"/>
          <p:cNvSpPr>
            <a:spLocks noGrp="1"/>
          </p:cNvSpPr>
          <p:nvPr>
            <p:ph type="sldNum" sz="quarter" idx="12"/>
          </p:nvPr>
        </p:nvSpPr>
        <p:spPr/>
        <p:txBody>
          <a:bodyPr/>
          <a:lstStyle/>
          <a:p>
            <a:fld id="{03B522CF-7AF9-42B4-92DB-AB5DEF9FCDA3}" type="slidenum">
              <a:rPr lang="en-US" smtClean="0"/>
              <a:t>10</a:t>
            </a:fld>
            <a:endParaRPr lang="en-US"/>
          </a:p>
        </p:txBody>
      </p:sp>
    </p:spTree>
    <p:extLst>
      <p:ext uri="{BB962C8B-B14F-4D97-AF65-F5344CB8AC3E}">
        <p14:creationId xmlns:p14="http://schemas.microsoft.com/office/powerpoint/2010/main" val="713584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Window of Tolerance/Activation</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54691" y="1904999"/>
            <a:ext cx="6034617" cy="3505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046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Dealing with ED/Self-Hate Talk</a:t>
            </a:r>
            <a:endParaRPr lang="en-US" dirty="0"/>
          </a:p>
        </p:txBody>
      </p:sp>
      <p:sp>
        <p:nvSpPr>
          <p:cNvPr id="3" name="Content Placeholder 2"/>
          <p:cNvSpPr>
            <a:spLocks noGrp="1"/>
          </p:cNvSpPr>
          <p:nvPr>
            <p:ph idx="1"/>
          </p:nvPr>
        </p:nvSpPr>
        <p:spPr/>
        <p:txBody>
          <a:bodyPr/>
          <a:lstStyle/>
          <a:p>
            <a:r>
              <a:rPr lang="en-US" dirty="0" smtClean="0"/>
              <a:t>Responding to clients who lead with self-hate or eating disorder talk</a:t>
            </a:r>
          </a:p>
          <a:p>
            <a:pPr lvl="1"/>
            <a:r>
              <a:rPr lang="en-US" dirty="0" smtClean="0"/>
              <a:t>“You can’t make me eat this food, I’ll get fat!” or</a:t>
            </a:r>
          </a:p>
          <a:p>
            <a:pPr lvl="1"/>
            <a:r>
              <a:rPr lang="en-US" dirty="0" smtClean="0"/>
              <a:t>“Why don’t you see how useless, worthless, ugly, etc. I am?”</a:t>
            </a:r>
          </a:p>
          <a:p>
            <a:pPr lvl="1"/>
            <a:endParaRPr lang="en-US" dirty="0"/>
          </a:p>
          <a:p>
            <a:pPr marL="457200" lvl="1" indent="0" algn="ctr">
              <a:buNone/>
            </a:pPr>
            <a:r>
              <a:rPr lang="en-US" dirty="0" smtClean="0">
                <a:solidFill>
                  <a:srgbClr val="FFC000"/>
                </a:solidFill>
              </a:rPr>
              <a:t>*Every time you get into a power struggle with ED or self-hate, YOU WILL LOSE </a:t>
            </a:r>
            <a:endParaRPr lang="en-US" dirty="0">
              <a:solidFill>
                <a:srgbClr val="FFC000"/>
              </a:solidFill>
            </a:endParaRPr>
          </a:p>
        </p:txBody>
      </p:sp>
      <p:sp>
        <p:nvSpPr>
          <p:cNvPr id="4" name="Slide Number Placeholder 3"/>
          <p:cNvSpPr>
            <a:spLocks noGrp="1"/>
          </p:cNvSpPr>
          <p:nvPr>
            <p:ph type="sldNum" sz="quarter" idx="12"/>
          </p:nvPr>
        </p:nvSpPr>
        <p:spPr/>
        <p:txBody>
          <a:bodyPr/>
          <a:lstStyle/>
          <a:p>
            <a:fld id="{03B522CF-7AF9-42B4-92DB-AB5DEF9FCDA3}" type="slidenum">
              <a:rPr lang="en-US" smtClean="0"/>
              <a:t>12</a:t>
            </a:fld>
            <a:endParaRPr lang="en-US"/>
          </a:p>
        </p:txBody>
      </p:sp>
    </p:spTree>
    <p:extLst>
      <p:ext uri="{BB962C8B-B14F-4D97-AF65-F5344CB8AC3E}">
        <p14:creationId xmlns:p14="http://schemas.microsoft.com/office/powerpoint/2010/main" val="2240389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Going Deeper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View the eating disorder behaviors or self-hate as an indirect way of communicating a need or fear… get curious about the underlying struggle…</a:t>
            </a:r>
          </a:p>
          <a:p>
            <a:pPr lvl="1"/>
            <a:r>
              <a:rPr lang="en-US" dirty="0" err="1" smtClean="0"/>
              <a:t>Ie</a:t>
            </a:r>
            <a:r>
              <a:rPr lang="en-US" dirty="0" smtClean="0"/>
              <a:t>.  “You can’t make me eat the food… I’ll get fat”.</a:t>
            </a:r>
          </a:p>
          <a:p>
            <a:pPr lvl="2"/>
            <a:r>
              <a:rPr lang="en-US" dirty="0" smtClean="0"/>
              <a:t>Response… “What emotions are coming up?  What else could this be about?”</a:t>
            </a:r>
          </a:p>
          <a:p>
            <a:pPr lvl="1"/>
            <a:r>
              <a:rPr lang="en-US" dirty="0" err="1" smtClean="0"/>
              <a:t>Ie</a:t>
            </a:r>
            <a:r>
              <a:rPr lang="en-US" dirty="0" smtClean="0"/>
              <a:t>.</a:t>
            </a:r>
            <a:r>
              <a:rPr lang="en-US" dirty="0"/>
              <a:t> </a:t>
            </a:r>
            <a:r>
              <a:rPr lang="en-US" dirty="0" smtClean="0"/>
              <a:t>“Why </a:t>
            </a:r>
            <a:r>
              <a:rPr lang="en-US" dirty="0"/>
              <a:t>don’t you see how useless, worthless, ugly, etc. I am</a:t>
            </a:r>
            <a:r>
              <a:rPr lang="en-US" dirty="0" smtClean="0"/>
              <a:t>?”</a:t>
            </a:r>
          </a:p>
          <a:p>
            <a:pPr lvl="2"/>
            <a:r>
              <a:rPr lang="en-US" dirty="0" smtClean="0"/>
              <a:t>Response… “I don’t believe that about you, but I also want to hear about what is going on that would make you say that”</a:t>
            </a:r>
            <a:endParaRPr lang="en-US" dirty="0"/>
          </a:p>
          <a:p>
            <a:pPr lvl="1"/>
            <a:endParaRPr lang="en-US" dirty="0"/>
          </a:p>
        </p:txBody>
      </p:sp>
      <p:sp>
        <p:nvSpPr>
          <p:cNvPr id="4" name="Slide Number Placeholder 3"/>
          <p:cNvSpPr>
            <a:spLocks noGrp="1"/>
          </p:cNvSpPr>
          <p:nvPr>
            <p:ph type="sldNum" sz="quarter" idx="12"/>
          </p:nvPr>
        </p:nvSpPr>
        <p:spPr/>
        <p:txBody>
          <a:bodyPr/>
          <a:lstStyle/>
          <a:p>
            <a:fld id="{03B522CF-7AF9-42B4-92DB-AB5DEF9FCDA3}" type="slidenum">
              <a:rPr lang="en-US" smtClean="0"/>
              <a:t>13</a:t>
            </a:fld>
            <a:endParaRPr lang="en-US"/>
          </a:p>
        </p:txBody>
      </p:sp>
    </p:spTree>
    <p:extLst>
      <p:ext uri="{BB962C8B-B14F-4D97-AF65-F5344CB8AC3E}">
        <p14:creationId xmlns:p14="http://schemas.microsoft.com/office/powerpoint/2010/main" val="3305206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Avoiding “Parental PTSD”</a:t>
            </a:r>
            <a:endParaRPr lang="en-US" dirty="0"/>
          </a:p>
        </p:txBody>
      </p:sp>
      <p:sp>
        <p:nvSpPr>
          <p:cNvPr id="3" name="Content Placeholder 2"/>
          <p:cNvSpPr>
            <a:spLocks noGrp="1"/>
          </p:cNvSpPr>
          <p:nvPr>
            <p:ph idx="1"/>
          </p:nvPr>
        </p:nvSpPr>
        <p:spPr/>
        <p:txBody>
          <a:bodyPr>
            <a:normAutofit fontScale="92500"/>
          </a:bodyPr>
          <a:lstStyle/>
          <a:p>
            <a:r>
              <a:rPr lang="en-US" dirty="0" smtClean="0"/>
              <a:t>Previous events around the ED or comorbid behaviors may have been so scary, shocking, or unpredictable that parents or family members may have a PTSD-type response to any struggle.  This may include hypervigilance, hopelessness or helplessness, intrusive memories, etc.</a:t>
            </a:r>
          </a:p>
          <a:p>
            <a:pPr lvl="1"/>
            <a:r>
              <a:rPr lang="en-US" dirty="0" smtClean="0"/>
              <a:t>UNFORTUNATELY since recovery is not a linear process, this response can block a client from seeking support due to parent’s intense fear and overreaction</a:t>
            </a:r>
            <a:endParaRPr lang="en-US" dirty="0"/>
          </a:p>
        </p:txBody>
      </p:sp>
      <p:sp>
        <p:nvSpPr>
          <p:cNvPr id="4" name="Slide Number Placeholder 3"/>
          <p:cNvSpPr>
            <a:spLocks noGrp="1"/>
          </p:cNvSpPr>
          <p:nvPr>
            <p:ph type="sldNum" sz="quarter" idx="12"/>
          </p:nvPr>
        </p:nvSpPr>
        <p:spPr/>
        <p:txBody>
          <a:bodyPr/>
          <a:lstStyle/>
          <a:p>
            <a:fld id="{03B522CF-7AF9-42B4-92DB-AB5DEF9FCDA3}" type="slidenum">
              <a:rPr lang="en-US" smtClean="0"/>
              <a:t>14</a:t>
            </a:fld>
            <a:endParaRPr lang="en-US"/>
          </a:p>
        </p:txBody>
      </p:sp>
    </p:spTree>
    <p:extLst>
      <p:ext uri="{BB962C8B-B14F-4D97-AF65-F5344CB8AC3E}">
        <p14:creationId xmlns:p14="http://schemas.microsoft.com/office/powerpoint/2010/main" val="3031041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Tools for Parents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How do you stay within the Window of Tolerance?</a:t>
            </a:r>
          </a:p>
          <a:p>
            <a:pPr lvl="1"/>
            <a:r>
              <a:rPr lang="en-US" dirty="0" smtClean="0"/>
              <a:t>Self-soothing skills, time out strategies</a:t>
            </a:r>
          </a:p>
          <a:p>
            <a:pPr lvl="1"/>
            <a:r>
              <a:rPr lang="en-US" dirty="0" smtClean="0"/>
              <a:t>Remain curious rather than defensive or responding from fear</a:t>
            </a:r>
          </a:p>
          <a:p>
            <a:pPr lvl="1"/>
            <a:r>
              <a:rPr lang="en-US" dirty="0" smtClean="0"/>
              <a:t>Remain emotionally present and attuned</a:t>
            </a:r>
          </a:p>
          <a:p>
            <a:pPr lvl="1"/>
            <a:r>
              <a:rPr lang="en-US" dirty="0" smtClean="0"/>
              <a:t>Reflective Dialoguing</a:t>
            </a:r>
          </a:p>
          <a:p>
            <a:r>
              <a:rPr lang="en-US" dirty="0" smtClean="0"/>
              <a:t>Signs you are either flooded or disconnected:</a:t>
            </a:r>
          </a:p>
          <a:p>
            <a:pPr lvl="1"/>
            <a:r>
              <a:rPr lang="en-US" dirty="0" smtClean="0"/>
              <a:t>Wanting to “fix it” instead of support your loved one</a:t>
            </a:r>
          </a:p>
          <a:p>
            <a:pPr lvl="1"/>
            <a:r>
              <a:rPr lang="en-US" dirty="0" smtClean="0"/>
              <a:t>Getting angry, anxious, reactive to the eating disorder (</a:t>
            </a:r>
            <a:r>
              <a:rPr lang="en-US" dirty="0" err="1" smtClean="0"/>
              <a:t>ie</a:t>
            </a:r>
            <a:r>
              <a:rPr lang="en-US" dirty="0" smtClean="0"/>
              <a:t>. becoming the “food police”)</a:t>
            </a:r>
          </a:p>
          <a:p>
            <a:pPr lvl="1"/>
            <a:r>
              <a:rPr lang="en-US" dirty="0" smtClean="0"/>
              <a:t>Dismissing or avoiding symptoms</a:t>
            </a:r>
          </a:p>
          <a:p>
            <a:pPr lvl="1"/>
            <a:r>
              <a:rPr lang="en-US" dirty="0" smtClean="0"/>
              <a:t>Reacting in a completely logical manner devoid of emotion</a:t>
            </a:r>
            <a:endParaRPr lang="en-US" dirty="0"/>
          </a:p>
        </p:txBody>
      </p:sp>
      <p:sp>
        <p:nvSpPr>
          <p:cNvPr id="4" name="Slide Number Placeholder 3"/>
          <p:cNvSpPr>
            <a:spLocks noGrp="1"/>
          </p:cNvSpPr>
          <p:nvPr>
            <p:ph type="sldNum" sz="quarter" idx="12"/>
          </p:nvPr>
        </p:nvSpPr>
        <p:spPr/>
        <p:txBody>
          <a:bodyPr/>
          <a:lstStyle/>
          <a:p>
            <a:fld id="{03B522CF-7AF9-42B4-92DB-AB5DEF9FCDA3}" type="slidenum">
              <a:rPr lang="en-US" smtClean="0"/>
              <a:t>15</a:t>
            </a:fld>
            <a:endParaRPr lang="en-US"/>
          </a:p>
        </p:txBody>
      </p:sp>
    </p:spTree>
    <p:extLst>
      <p:ext uri="{BB962C8B-B14F-4D97-AF65-F5344CB8AC3E}">
        <p14:creationId xmlns:p14="http://schemas.microsoft.com/office/powerpoint/2010/main" val="408566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Relational Red/Yellow Green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Red/Yellow/Green is a relapse prevention tool wherein the client writes what the eating disorder looks like at each stage.</a:t>
            </a:r>
          </a:p>
          <a:p>
            <a:r>
              <a:rPr lang="en-US" dirty="0" smtClean="0"/>
              <a:t>Red: Eating disorder is out of control, outside help is required</a:t>
            </a:r>
          </a:p>
          <a:p>
            <a:pPr lvl="2"/>
            <a:r>
              <a:rPr lang="en-US" dirty="0" smtClean="0"/>
              <a:t>Client may ask for treatment team to be called at this point.</a:t>
            </a:r>
          </a:p>
          <a:p>
            <a:r>
              <a:rPr lang="en-US" dirty="0" smtClean="0"/>
              <a:t>Yellow:  Struggle is evident, but it is a “productive struggle”</a:t>
            </a:r>
          </a:p>
          <a:p>
            <a:pPr lvl="2"/>
            <a:r>
              <a:rPr lang="en-US" dirty="0" smtClean="0"/>
              <a:t>Client may need contingent communication; reflective dialoguing, maybe some help with accountability or support around food</a:t>
            </a:r>
          </a:p>
          <a:p>
            <a:r>
              <a:rPr lang="en-US" dirty="0" smtClean="0"/>
              <a:t>Green:  No current struggle</a:t>
            </a:r>
          </a:p>
          <a:p>
            <a:pPr lvl="2"/>
            <a:r>
              <a:rPr lang="en-US" dirty="0" smtClean="0"/>
              <a:t>Client may ask for conversation focused outside of the ED</a:t>
            </a:r>
          </a:p>
          <a:p>
            <a:pPr marL="457200" lvl="1" indent="0" algn="ctr">
              <a:buNone/>
            </a:pPr>
            <a:r>
              <a:rPr lang="en-US" dirty="0" smtClean="0">
                <a:solidFill>
                  <a:srgbClr val="FFC000"/>
                </a:solidFill>
              </a:rPr>
              <a:t>A tool to help families and clients collaborate on what the support would look like at each level</a:t>
            </a:r>
          </a:p>
          <a:p>
            <a:pPr marL="457200" lvl="1" indent="0" algn="ctr">
              <a:buNone/>
            </a:pPr>
            <a:r>
              <a:rPr lang="en-US" dirty="0" smtClean="0">
                <a:solidFill>
                  <a:srgbClr val="FFC000"/>
                </a:solidFill>
              </a:rPr>
              <a:t>A way of allowing families to avoid over/under responding</a:t>
            </a:r>
            <a:endParaRPr lang="en-US" dirty="0">
              <a:solidFill>
                <a:srgbClr val="FFC000"/>
              </a:solidFill>
            </a:endParaRPr>
          </a:p>
        </p:txBody>
      </p:sp>
      <p:sp>
        <p:nvSpPr>
          <p:cNvPr id="4" name="Slide Number Placeholder 3"/>
          <p:cNvSpPr>
            <a:spLocks noGrp="1"/>
          </p:cNvSpPr>
          <p:nvPr>
            <p:ph type="sldNum" sz="quarter" idx="12"/>
          </p:nvPr>
        </p:nvSpPr>
        <p:spPr/>
        <p:txBody>
          <a:bodyPr/>
          <a:lstStyle/>
          <a:p>
            <a:fld id="{03B522CF-7AF9-42B4-92DB-AB5DEF9FCDA3}" type="slidenum">
              <a:rPr lang="en-US" smtClean="0"/>
              <a:t>16</a:t>
            </a:fld>
            <a:endParaRPr lang="en-US"/>
          </a:p>
        </p:txBody>
      </p:sp>
    </p:spTree>
    <p:extLst>
      <p:ext uri="{BB962C8B-B14F-4D97-AF65-F5344CB8AC3E}">
        <p14:creationId xmlns:p14="http://schemas.microsoft.com/office/powerpoint/2010/main" val="1389505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Resources for Parents</a:t>
            </a:r>
            <a:endParaRPr lang="en-US" dirty="0"/>
          </a:p>
        </p:txBody>
      </p:sp>
      <p:sp>
        <p:nvSpPr>
          <p:cNvPr id="3" name="Content Placeholder 2"/>
          <p:cNvSpPr>
            <a:spLocks noGrp="1"/>
          </p:cNvSpPr>
          <p:nvPr>
            <p:ph idx="1"/>
          </p:nvPr>
        </p:nvSpPr>
        <p:spPr/>
        <p:txBody>
          <a:bodyPr/>
          <a:lstStyle/>
          <a:p>
            <a:r>
              <a:rPr lang="en-US" dirty="0" smtClean="0"/>
              <a:t>Parenting from the Inside Out, Dan Siegel</a:t>
            </a:r>
          </a:p>
          <a:p>
            <a:r>
              <a:rPr lang="en-US" dirty="0" smtClean="0"/>
              <a:t>Daring Greatly, </a:t>
            </a:r>
            <a:r>
              <a:rPr lang="en-US" dirty="0" err="1" smtClean="0"/>
              <a:t>Brene</a:t>
            </a:r>
            <a:r>
              <a:rPr lang="en-US" dirty="0" smtClean="0"/>
              <a:t> Brown</a:t>
            </a:r>
          </a:p>
          <a:p>
            <a:r>
              <a:rPr lang="en-US" dirty="0" smtClean="0"/>
              <a:t>The Whole Brained Child, Dan Siegel</a:t>
            </a:r>
          </a:p>
        </p:txBody>
      </p:sp>
      <p:sp>
        <p:nvSpPr>
          <p:cNvPr id="4" name="Slide Number Placeholder 3"/>
          <p:cNvSpPr>
            <a:spLocks noGrp="1"/>
          </p:cNvSpPr>
          <p:nvPr>
            <p:ph type="sldNum" sz="quarter" idx="12"/>
          </p:nvPr>
        </p:nvSpPr>
        <p:spPr/>
        <p:txBody>
          <a:bodyPr/>
          <a:lstStyle/>
          <a:p>
            <a:fld id="{03B522CF-7AF9-42B4-92DB-AB5DEF9FCDA3}" type="slidenum">
              <a:rPr lang="en-US" smtClean="0"/>
              <a:t>17</a:t>
            </a:fld>
            <a:endParaRPr lang="en-US"/>
          </a:p>
        </p:txBody>
      </p:sp>
    </p:spTree>
    <p:extLst>
      <p:ext uri="{BB962C8B-B14F-4D97-AF65-F5344CB8AC3E}">
        <p14:creationId xmlns:p14="http://schemas.microsoft.com/office/powerpoint/2010/main" val="1059277734"/>
      </p:ext>
    </p:extLst>
  </p:cSld>
  <p:clrMapOvr>
    <a:masterClrMapping/>
  </p:clrMapOvr>
</p:sld>
</file>

<file path=ppt/theme/theme1.xml><?xml version="1.0" encoding="utf-8"?>
<a:theme xmlns:a="http://schemas.openxmlformats.org/drawingml/2006/main" name="CW Background 2013">
  <a:themeElements>
    <a:clrScheme name="Custom 1">
      <a:dk1>
        <a:srgbClr val="31859B"/>
      </a:dk1>
      <a:lt1>
        <a:srgbClr val="9BBB59"/>
      </a:lt1>
      <a:dk2>
        <a:srgbClr val="1F497D"/>
      </a:dk2>
      <a:lt2>
        <a:srgbClr val="4F6128"/>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 Background 2013</Template>
  <TotalTime>7627</TotalTime>
  <Words>943</Words>
  <Application>Microsoft Office PowerPoint</Application>
  <PresentationFormat>On-screen Show (4:3)</PresentationFormat>
  <Paragraphs>118</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CW Background 2013</vt:lpstr>
      <vt:lpstr>PowerPoint Presentation</vt:lpstr>
      <vt:lpstr> Family Therapy: Support vs. Colluding</vt:lpstr>
      <vt:lpstr> Outline for Presentation</vt:lpstr>
      <vt:lpstr> How Do You Assess?</vt:lpstr>
      <vt:lpstr> How Do You Assess</vt:lpstr>
      <vt:lpstr> How Do You Assess?</vt:lpstr>
      <vt:lpstr> How Do You Assess?</vt:lpstr>
      <vt:lpstr> Contingent Communication</vt:lpstr>
      <vt:lpstr> What is Required for Contingent Communication?</vt:lpstr>
      <vt:lpstr> Appropriate, Flexible Boundaries</vt:lpstr>
      <vt:lpstr> Window of Tolerance/Activation</vt:lpstr>
      <vt:lpstr> Dealing with ED/Self-Hate Talk</vt:lpstr>
      <vt:lpstr> Going Deeper</vt:lpstr>
      <vt:lpstr> Avoiding “Parental PTSD”</vt:lpstr>
      <vt:lpstr> Tools for Parents</vt:lpstr>
      <vt:lpstr>Relational Red/Yellow Green</vt:lpstr>
      <vt:lpstr> Resources for Parents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Tiana Montoya</dc:creator>
  <cp:lastModifiedBy>DJAMES</cp:lastModifiedBy>
  <cp:revision>101</cp:revision>
  <cp:lastPrinted>2013-10-11T21:27:54Z</cp:lastPrinted>
  <dcterms:created xsi:type="dcterms:W3CDTF">2013-01-03T23:11:08Z</dcterms:created>
  <dcterms:modified xsi:type="dcterms:W3CDTF">2015-10-21T16:16:51Z</dcterms:modified>
</cp:coreProperties>
</file>